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59" r:id="rId6"/>
    <p:sldId id="260" r:id="rId7"/>
    <p:sldId id="262" r:id="rId8"/>
    <p:sldId id="261" r:id="rId9"/>
    <p:sldId id="263" r:id="rId10"/>
    <p:sldId id="264" r:id="rId11"/>
    <p:sldId id="277"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0" autoAdjust="0"/>
    <p:restoredTop sz="94660"/>
  </p:normalViewPr>
  <p:slideViewPr>
    <p:cSldViewPr snapToGrid="0">
      <p:cViewPr varScale="1">
        <p:scale>
          <a:sx n="55" d="100"/>
          <a:sy n="55" d="100"/>
        </p:scale>
        <p:origin x="58" y="28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A623CF-510F-4790-8F11-EDDEC5732D4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21738FE-988E-4E77-898D-EE4DBFF68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76FA373-00BF-4194-BF53-3D64FA4444A1}"/>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8B337EA4-B7AC-4771-A991-4ECC2265CB9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0A67CFD-795D-462B-8C8A-9ACF9D6DF226}"/>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198085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503469-F371-4451-93B5-382F9E84ED1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FC5FD90-4AC1-4D09-B6BC-B8862430347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1B1E94-E097-4CF0-A07C-CA4240AAB0FD}"/>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DEA490B0-1FDB-4554-8C8E-DBD03003A8B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FB456DB-C4E6-402B-A05C-50F948353A0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355974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77AA455-6A2F-48B3-B045-886119C3112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3FBFA59-CE7B-4F0B-A7E7-87A470FDDA0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44F489-7A8B-4145-8A34-AA902275A4D1}"/>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F2176F74-80E6-4E2D-910E-4D71729244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4D110B1-0D1C-4BC2-971B-3E59A466090C}"/>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383046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624DE-DBD3-4F3C-B918-CF53F9FBF0E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FBE6EE5-B856-48C3-9641-CABF681D20A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6E23587-9680-4D02-8134-D260AC855ABF}"/>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FAFB32A5-5D05-4B44-B9AD-8B3079DC6A5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98C45ED-61C2-452F-B6AE-ED9576A26736}"/>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8495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D1E13-2C3D-4AC0-BDED-E795EB1F7F0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5A15DBD-5009-40D5-93BC-D5583A8C0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A23929C-EBC7-4AC6-9E74-E8D527A6FB47}"/>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932B8651-7B87-4BAB-8469-FBBAD54DB2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41F2DA2-7FCF-4F85-A164-E85453721C8A}"/>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04331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B34C7D-4515-489E-89BB-E39503F84F3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6EF3D9C-B365-4D5D-9F8D-16B6797184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8EBFA0A-F79C-47DD-A776-1C426152746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05AB657-85F3-483F-BD38-8BACA2F832CD}"/>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6" name="바닥글 개체 틀 5">
            <a:extLst>
              <a:ext uri="{FF2B5EF4-FFF2-40B4-BE49-F238E27FC236}">
                <a16:creationId xmlns:a16="http://schemas.microsoft.com/office/drawing/2014/main" id="{B594961B-84F4-46B8-ADAC-0132E753C9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104771-136F-4B34-9D0F-F7C1EE72F031}"/>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2245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C55303-67BF-4036-8C0F-9F8C075CED6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F27D848-F3AE-4392-913C-CE08CE288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DDB7519-B6CD-4A7A-957E-031176D7C05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E7F884A-C311-4346-B4EA-EC475756B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1372A4B-3782-44A5-BB7B-AFEDDD0D1DE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97C0D53-991B-461B-ACA8-467DD2281008}"/>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8" name="바닥글 개체 틀 7">
            <a:extLst>
              <a:ext uri="{FF2B5EF4-FFF2-40B4-BE49-F238E27FC236}">
                <a16:creationId xmlns:a16="http://schemas.microsoft.com/office/drawing/2014/main" id="{9F8FE104-2070-4948-BD91-4154A8388F4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C2BCC25-C6DC-4C11-9B90-570B4260503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411722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F930AF-B636-48EA-A415-5F0592E8565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41406D5-37B8-4C3B-B354-AC2CE9E52D29}"/>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4" name="바닥글 개체 틀 3">
            <a:extLst>
              <a:ext uri="{FF2B5EF4-FFF2-40B4-BE49-F238E27FC236}">
                <a16:creationId xmlns:a16="http://schemas.microsoft.com/office/drawing/2014/main" id="{9F9AFEAE-4CBA-41E1-A5A0-732FB44434E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5273A10-EE66-473C-BCE5-338D0C738193}"/>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06762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6C195DC-E787-4A55-8286-01A7607555A5}"/>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3" name="바닥글 개체 틀 2">
            <a:extLst>
              <a:ext uri="{FF2B5EF4-FFF2-40B4-BE49-F238E27FC236}">
                <a16:creationId xmlns:a16="http://schemas.microsoft.com/office/drawing/2014/main" id="{1DE42EBF-D8C7-4B65-9EAB-FEBD2836501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11E2E-51E4-4285-A7D8-4ECD6245A38D}"/>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77917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A85DBC-4266-465D-8A79-3DC193A36B8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F87AAFD-2F44-42D1-8CC7-10C8CEFB23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42E6273-EB5B-47F5-B7B2-5E842F648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41136F-DEC9-4C3C-8F53-D73F12A0026F}"/>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6" name="바닥글 개체 틀 5">
            <a:extLst>
              <a:ext uri="{FF2B5EF4-FFF2-40B4-BE49-F238E27FC236}">
                <a16:creationId xmlns:a16="http://schemas.microsoft.com/office/drawing/2014/main" id="{FA4C3C61-F04B-48D3-9C36-C96DBCEFDC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24014DA-51F8-414D-B752-CCA5B4393895}"/>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83393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31BFDB-8103-42BA-8581-64C77F9AEB4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74CF314-C643-461B-B8BD-C9D101034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567C8F0-8B1A-4204-938D-57D57B0E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36D78DA-92AC-440D-B622-BD70005B2F1F}"/>
              </a:ext>
            </a:extLst>
          </p:cNvPr>
          <p:cNvSpPr>
            <a:spLocks noGrp="1"/>
          </p:cNvSpPr>
          <p:nvPr>
            <p:ph type="dt" sz="half" idx="10"/>
          </p:nvPr>
        </p:nvSpPr>
        <p:spPr/>
        <p:txBody>
          <a:bodyPr/>
          <a:lstStyle/>
          <a:p>
            <a:fld id="{1A79F076-A570-41C3-B9FC-B277E1713AF9}" type="datetimeFigureOut">
              <a:rPr lang="ko-KR" altLang="en-US" smtClean="0"/>
              <a:t>2020-04-08</a:t>
            </a:fld>
            <a:endParaRPr lang="ko-KR" altLang="en-US"/>
          </a:p>
        </p:txBody>
      </p:sp>
      <p:sp>
        <p:nvSpPr>
          <p:cNvPr id="6" name="바닥글 개체 틀 5">
            <a:extLst>
              <a:ext uri="{FF2B5EF4-FFF2-40B4-BE49-F238E27FC236}">
                <a16:creationId xmlns:a16="http://schemas.microsoft.com/office/drawing/2014/main" id="{50466300-9C25-4AF4-AF60-694A0677641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C05BCE9-CE16-4604-9BE6-46BDF838B46F}"/>
              </a:ext>
            </a:extLst>
          </p:cNvPr>
          <p:cNvSpPr>
            <a:spLocks noGrp="1"/>
          </p:cNvSpPr>
          <p:nvPr>
            <p:ph type="sldNum" sz="quarter" idx="12"/>
          </p:nvPr>
        </p:nvSpPr>
        <p:spPr/>
        <p:txBody>
          <a:body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22746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718419F-822A-44E3-AE21-A2C158AC7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2A23ED1-1986-42CC-897B-96C191BA9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080662A-FB64-4AC0-83BB-CC925ACFF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9F076-A570-41C3-B9FC-B277E1713AF9}" type="datetimeFigureOut">
              <a:rPr lang="ko-KR" altLang="en-US" smtClean="0"/>
              <a:t>2020-04-08</a:t>
            </a:fld>
            <a:endParaRPr lang="ko-KR" altLang="en-US"/>
          </a:p>
        </p:txBody>
      </p:sp>
      <p:sp>
        <p:nvSpPr>
          <p:cNvPr id="5" name="바닥글 개체 틀 4">
            <a:extLst>
              <a:ext uri="{FF2B5EF4-FFF2-40B4-BE49-F238E27FC236}">
                <a16:creationId xmlns:a16="http://schemas.microsoft.com/office/drawing/2014/main" id="{3DEF0D23-3693-4046-AA6B-C9DE31206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FD200DE-BF1E-40BD-93DC-81AB406C48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B5472-9438-4710-AA10-FF4B87465FC1}" type="slidenum">
              <a:rPr lang="ko-KR" altLang="en-US" smtClean="0"/>
              <a:t>‹#›</a:t>
            </a:fld>
            <a:endParaRPr lang="ko-KR" altLang="en-US"/>
          </a:p>
        </p:txBody>
      </p:sp>
    </p:spTree>
    <p:extLst>
      <p:ext uri="{BB962C8B-B14F-4D97-AF65-F5344CB8AC3E}">
        <p14:creationId xmlns:p14="http://schemas.microsoft.com/office/powerpoint/2010/main" val="132217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www.wonju.go.kr/www/contents.do?key=235" TargetMode="External"/><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hyperlink" Target="https://www.provin.gangwon.kr/gw/portal/sub03_02_03" TargetMode="External"/><Relationship Id="rId7" Type="http://schemas.openxmlformats.org/officeDocument/2006/relationships/hyperlink" Target="https://www.gn.go.kr/www/contents.do?key=721" TargetMode="External"/><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30.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https://www.sacheon.go.kr/english/02545/02550.web" TargetMode="External"/><Relationship Id="rId11" Type="http://schemas.openxmlformats.org/officeDocument/2006/relationships/image" Target="../media/image32.png"/><Relationship Id="rId5" Type="http://schemas.openxmlformats.org/officeDocument/2006/relationships/hyperlink" Target="http://www.seoulmetro.co.kr/kr/page.do?menuIdx=507" TargetMode="Externa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hyperlink" Target="http://www.senko.co.kr/web2019/images/common/logo_w.png" TargetMode="External"/><Relationship Id="rId9" Type="http://schemas.openxmlformats.org/officeDocument/2006/relationships/hyperlink" Target="https://www.hongcheon.go.kr/www/contents.do?key=305" TargetMode="External"/><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user-images.githubusercontent.com/42961200/77296654-685a6f80-6d2b-11ea-81a4-34d9e6db9b7f.png" TargetMode="External"/><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FB19A9-9F2A-40B3-AC65-67ECD9DDC817}"/>
              </a:ext>
            </a:extLst>
          </p:cNvPr>
          <p:cNvSpPr>
            <a:spLocks noGrp="1"/>
          </p:cNvSpPr>
          <p:nvPr>
            <p:ph type="ctrTitle"/>
          </p:nvPr>
        </p:nvSpPr>
        <p:spPr/>
        <p:txBody>
          <a:bodyPr/>
          <a:lstStyle/>
          <a:p>
            <a:r>
              <a:rPr lang="en-US" altLang="ko-KR" dirty="0"/>
              <a:t>New </a:t>
            </a:r>
            <a:r>
              <a:rPr lang="en-US" altLang="ko-KR" dirty="0" err="1"/>
              <a:t>Home&amp;page</a:t>
            </a:r>
            <a:endParaRPr lang="ko-KR" altLang="en-US" dirty="0"/>
          </a:p>
        </p:txBody>
      </p:sp>
      <p:sp>
        <p:nvSpPr>
          <p:cNvPr id="3" name="부제목 2">
            <a:extLst>
              <a:ext uri="{FF2B5EF4-FFF2-40B4-BE49-F238E27FC236}">
                <a16:creationId xmlns:a16="http://schemas.microsoft.com/office/drawing/2014/main" id="{F51F9DA1-24A0-4D1B-B68F-C1A433A247EC}"/>
              </a:ext>
            </a:extLst>
          </p:cNvPr>
          <p:cNvSpPr>
            <a:spLocks noGrp="1"/>
          </p:cNvSpPr>
          <p:nvPr>
            <p:ph type="subTitle" idx="1"/>
          </p:nvPr>
        </p:nvSpPr>
        <p:spPr/>
        <p:txBody>
          <a:bodyPr/>
          <a:lstStyle/>
          <a:p>
            <a:r>
              <a:rPr lang="en-US" altLang="ko-KR" dirty="0"/>
              <a:t>Lightup.co.kr</a:t>
            </a:r>
          </a:p>
          <a:p>
            <a:r>
              <a:rPr lang="en-US" altLang="ko-KR" dirty="0"/>
              <a:t>Coming1</a:t>
            </a:r>
            <a:r>
              <a:rPr lang="en-US" altLang="ko-KR" baseline="30000" dirty="0"/>
              <a:t>st</a:t>
            </a:r>
            <a:r>
              <a:rPr lang="en-US" altLang="ko-KR" dirty="0"/>
              <a:t> Week of April</a:t>
            </a:r>
            <a:endParaRPr lang="ko-KR" altLang="en-US" dirty="0"/>
          </a:p>
        </p:txBody>
      </p:sp>
    </p:spTree>
    <p:extLst>
      <p:ext uri="{BB962C8B-B14F-4D97-AF65-F5344CB8AC3E}">
        <p14:creationId xmlns:p14="http://schemas.microsoft.com/office/powerpoint/2010/main" val="705622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17010" y="1359221"/>
            <a:ext cx="7283337" cy="3458440"/>
          </a:xfrm>
          <a:prstGeom prst="rect">
            <a:avLst/>
          </a:prstGeom>
        </p:spPr>
      </p:pic>
      <p:cxnSp>
        <p:nvCxnSpPr>
          <p:cNvPr id="8" name="Elbow Connector 7"/>
          <p:cNvCxnSpPr/>
          <p:nvPr/>
        </p:nvCxnSpPr>
        <p:spPr>
          <a:xfrm flipV="1">
            <a:off x="2183642" y="1562669"/>
            <a:ext cx="1033368" cy="1030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0292" y="4782192"/>
            <a:ext cx="2647200" cy="1200329"/>
          </a:xfrm>
          <a:prstGeom prst="rect">
            <a:avLst/>
          </a:prstGeom>
        </p:spPr>
        <p:txBody>
          <a:bodyPr wrap="none">
            <a:spAutoFit/>
          </a:bodyPr>
          <a:lstStyle/>
          <a:p>
            <a:r>
              <a:rPr lang="en-US" altLang="ko-KR" dirty="0">
                <a:solidFill>
                  <a:schemeClr val="accent1"/>
                </a:solidFill>
              </a:rPr>
              <a:t>Icons/texts – this is the</a:t>
            </a:r>
          </a:p>
          <a:p>
            <a:r>
              <a:rPr lang="en-US" altLang="ko-KR" dirty="0">
                <a:solidFill>
                  <a:schemeClr val="accent1"/>
                </a:solidFill>
              </a:rPr>
              <a:t>Pagination of the slides</a:t>
            </a:r>
          </a:p>
          <a:p>
            <a:endParaRPr lang="en-US" altLang="ko-KR" dirty="0">
              <a:solidFill>
                <a:schemeClr val="accent1"/>
              </a:solidFill>
            </a:endParaRPr>
          </a:p>
          <a:p>
            <a:r>
              <a:rPr lang="en-US" altLang="ko-KR" dirty="0">
                <a:solidFill>
                  <a:schemeClr val="accent1"/>
                </a:solidFill>
              </a:rPr>
              <a:t>Like in </a:t>
            </a:r>
            <a:r>
              <a:rPr lang="en-US" altLang="ko-KR" dirty="0" err="1">
                <a:solidFill>
                  <a:schemeClr val="accent1"/>
                </a:solidFill>
              </a:rPr>
              <a:t>olora</a:t>
            </a:r>
            <a:r>
              <a:rPr lang="en-US" altLang="ko-KR" dirty="0">
                <a:solidFill>
                  <a:schemeClr val="accent1"/>
                </a:solidFill>
              </a:rPr>
              <a:t>-web</a:t>
            </a:r>
          </a:p>
        </p:txBody>
      </p:sp>
      <p:cxnSp>
        <p:nvCxnSpPr>
          <p:cNvPr id="15" name="Straight Arrow Connector 14"/>
          <p:cNvCxnSpPr/>
          <p:nvPr/>
        </p:nvCxnSpPr>
        <p:spPr>
          <a:xfrm>
            <a:off x="3942826" y="721453"/>
            <a:ext cx="285225" cy="570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49929" y="352121"/>
            <a:ext cx="710451" cy="369332"/>
          </a:xfrm>
          <a:prstGeom prst="rect">
            <a:avLst/>
          </a:prstGeom>
        </p:spPr>
        <p:txBody>
          <a:bodyPr wrap="none">
            <a:spAutoFit/>
          </a:bodyPr>
          <a:lstStyle/>
          <a:p>
            <a:r>
              <a:rPr lang="en-US" altLang="ko-KR" dirty="0">
                <a:solidFill>
                  <a:srgbClr val="FF0000"/>
                </a:solidFill>
              </a:rPr>
              <a:t>Logo</a:t>
            </a:r>
          </a:p>
        </p:txBody>
      </p:sp>
      <p:sp>
        <p:nvSpPr>
          <p:cNvPr id="17" name="Rectangle 16"/>
          <p:cNvSpPr/>
          <p:nvPr/>
        </p:nvSpPr>
        <p:spPr>
          <a:xfrm>
            <a:off x="8584722" y="721657"/>
            <a:ext cx="881652" cy="369332"/>
          </a:xfrm>
          <a:prstGeom prst="rect">
            <a:avLst/>
          </a:prstGeom>
        </p:spPr>
        <p:txBody>
          <a:bodyPr wrap="none">
            <a:spAutoFit/>
          </a:bodyPr>
          <a:lstStyle/>
          <a:p>
            <a:r>
              <a:rPr lang="en-US" altLang="ko-KR" dirty="0">
                <a:solidFill>
                  <a:srgbClr val="FF0000"/>
                </a:solidFill>
              </a:rPr>
              <a:t>Button</a:t>
            </a:r>
          </a:p>
        </p:txBody>
      </p:sp>
      <p:cxnSp>
        <p:nvCxnSpPr>
          <p:cNvPr id="19" name="Straight Arrow Connector 18"/>
          <p:cNvCxnSpPr/>
          <p:nvPr/>
        </p:nvCxnSpPr>
        <p:spPr>
          <a:xfrm>
            <a:off x="8841996" y="1140897"/>
            <a:ext cx="402672" cy="33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90292" y="3088441"/>
            <a:ext cx="2648482" cy="923330"/>
          </a:xfrm>
          <a:prstGeom prst="rect">
            <a:avLst/>
          </a:prstGeom>
        </p:spPr>
        <p:txBody>
          <a:bodyPr wrap="none">
            <a:spAutoFit/>
          </a:bodyPr>
          <a:lstStyle/>
          <a:p>
            <a:r>
              <a:rPr lang="en-US" altLang="ko-KR" dirty="0">
                <a:solidFill>
                  <a:srgbClr val="FF0000"/>
                </a:solidFill>
              </a:rPr>
              <a:t>Hero slider</a:t>
            </a:r>
          </a:p>
          <a:p>
            <a:r>
              <a:rPr lang="en-US" altLang="ko-KR" dirty="0">
                <a:solidFill>
                  <a:srgbClr val="FF0000"/>
                </a:solidFill>
              </a:rPr>
              <a:t>Need to add just</a:t>
            </a:r>
          </a:p>
          <a:p>
            <a:r>
              <a:rPr lang="en-US" altLang="ko-KR" dirty="0">
                <a:solidFill>
                  <a:srgbClr val="FF0000"/>
                </a:solidFill>
              </a:rPr>
              <a:t>images for the 5 slider</a:t>
            </a:r>
          </a:p>
        </p:txBody>
      </p:sp>
      <p:cxnSp>
        <p:nvCxnSpPr>
          <p:cNvPr id="24" name="Straight Arrow Connector 23"/>
          <p:cNvCxnSpPr/>
          <p:nvPr/>
        </p:nvCxnSpPr>
        <p:spPr>
          <a:xfrm flipV="1">
            <a:off x="2700326" y="2796523"/>
            <a:ext cx="1066331" cy="724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459830" y="4011771"/>
            <a:ext cx="1902445" cy="80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614414" y="2160281"/>
            <a:ext cx="785793" cy="369332"/>
          </a:xfrm>
          <a:prstGeom prst="rect">
            <a:avLst/>
          </a:prstGeom>
        </p:spPr>
        <p:txBody>
          <a:bodyPr wrap="none">
            <a:spAutoFit/>
          </a:bodyPr>
          <a:lstStyle/>
          <a:p>
            <a:r>
              <a:rPr lang="en-US" altLang="ko-KR" dirty="0">
                <a:solidFill>
                  <a:srgbClr val="FF0000"/>
                </a:solidFill>
              </a:rPr>
              <a:t>Menu</a:t>
            </a:r>
          </a:p>
        </p:txBody>
      </p:sp>
      <p:sp>
        <p:nvSpPr>
          <p:cNvPr id="2" name="TextBox 1">
            <a:extLst>
              <a:ext uri="{FF2B5EF4-FFF2-40B4-BE49-F238E27FC236}">
                <a16:creationId xmlns:a16="http://schemas.microsoft.com/office/drawing/2014/main" id="{A113A806-0032-4443-9303-942E1BFDB2CD}"/>
              </a:ext>
            </a:extLst>
          </p:cNvPr>
          <p:cNvSpPr txBox="1"/>
          <p:nvPr/>
        </p:nvSpPr>
        <p:spPr>
          <a:xfrm>
            <a:off x="3942825" y="5123793"/>
            <a:ext cx="1220846" cy="430887"/>
          </a:xfrm>
          <a:prstGeom prst="rect">
            <a:avLst/>
          </a:prstGeom>
          <a:noFill/>
        </p:spPr>
        <p:txBody>
          <a:bodyPr wrap="square" rtlCol="0">
            <a:spAutoFit/>
          </a:bodyPr>
          <a:lstStyle/>
          <a:p>
            <a:r>
              <a:rPr lang="en-US" altLang="ko-KR" sz="1100" dirty="0"/>
              <a:t>Sensor data / Data analysis</a:t>
            </a:r>
            <a:endParaRPr lang="ko-KR" altLang="en-US" sz="1100" dirty="0"/>
          </a:p>
        </p:txBody>
      </p:sp>
      <p:sp>
        <p:nvSpPr>
          <p:cNvPr id="14" name="TextBox 13">
            <a:extLst>
              <a:ext uri="{FF2B5EF4-FFF2-40B4-BE49-F238E27FC236}">
                <a16:creationId xmlns:a16="http://schemas.microsoft.com/office/drawing/2014/main" id="{51A322D2-16F5-44B2-8CCD-79F0C5E19168}"/>
              </a:ext>
            </a:extLst>
          </p:cNvPr>
          <p:cNvSpPr txBox="1"/>
          <p:nvPr/>
        </p:nvSpPr>
        <p:spPr>
          <a:xfrm>
            <a:off x="5163671" y="5123793"/>
            <a:ext cx="1220846" cy="600164"/>
          </a:xfrm>
          <a:prstGeom prst="rect">
            <a:avLst/>
          </a:prstGeom>
          <a:noFill/>
        </p:spPr>
        <p:txBody>
          <a:bodyPr wrap="square" rtlCol="0">
            <a:spAutoFit/>
          </a:bodyPr>
          <a:lstStyle/>
          <a:p>
            <a:r>
              <a:rPr lang="en-US" altLang="ko-KR" sz="1100" dirty="0" err="1"/>
              <a:t>LoRaWAN</a:t>
            </a:r>
            <a:r>
              <a:rPr lang="en-US" altLang="ko-KR" sz="1100" dirty="0"/>
              <a:t> /</a:t>
            </a:r>
          </a:p>
          <a:p>
            <a:r>
              <a:rPr lang="en-US" altLang="ko-KR" sz="1100" dirty="0"/>
              <a:t>Low power long range</a:t>
            </a:r>
            <a:endParaRPr lang="ko-KR" altLang="en-US" sz="1100" dirty="0"/>
          </a:p>
        </p:txBody>
      </p:sp>
      <p:sp>
        <p:nvSpPr>
          <p:cNvPr id="18" name="TextBox 17">
            <a:extLst>
              <a:ext uri="{FF2B5EF4-FFF2-40B4-BE49-F238E27FC236}">
                <a16:creationId xmlns:a16="http://schemas.microsoft.com/office/drawing/2014/main" id="{AAE8E1D9-9D24-4E6A-9389-90D7436815D3}"/>
              </a:ext>
            </a:extLst>
          </p:cNvPr>
          <p:cNvSpPr txBox="1"/>
          <p:nvPr/>
        </p:nvSpPr>
        <p:spPr>
          <a:xfrm>
            <a:off x="6384517" y="5067892"/>
            <a:ext cx="1220846" cy="600164"/>
          </a:xfrm>
          <a:prstGeom prst="rect">
            <a:avLst/>
          </a:prstGeom>
          <a:noFill/>
        </p:spPr>
        <p:txBody>
          <a:bodyPr wrap="square" rtlCol="0">
            <a:spAutoFit/>
          </a:bodyPr>
          <a:lstStyle/>
          <a:p>
            <a:r>
              <a:rPr lang="en-US" altLang="ko-KR" sz="1100" dirty="0"/>
              <a:t>Live data update / dashboard</a:t>
            </a:r>
            <a:endParaRPr lang="ko-KR" altLang="en-US" sz="1100" dirty="0"/>
          </a:p>
        </p:txBody>
      </p:sp>
      <p:sp>
        <p:nvSpPr>
          <p:cNvPr id="20" name="TextBox 19">
            <a:extLst>
              <a:ext uri="{FF2B5EF4-FFF2-40B4-BE49-F238E27FC236}">
                <a16:creationId xmlns:a16="http://schemas.microsoft.com/office/drawing/2014/main" id="{48822281-25F9-4CF2-A919-7AFACA1246B5}"/>
              </a:ext>
            </a:extLst>
          </p:cNvPr>
          <p:cNvSpPr txBox="1"/>
          <p:nvPr/>
        </p:nvSpPr>
        <p:spPr>
          <a:xfrm>
            <a:off x="7363876" y="5123793"/>
            <a:ext cx="1220846" cy="430887"/>
          </a:xfrm>
          <a:prstGeom prst="rect">
            <a:avLst/>
          </a:prstGeom>
          <a:noFill/>
        </p:spPr>
        <p:txBody>
          <a:bodyPr wrap="square" rtlCol="0">
            <a:spAutoFit/>
          </a:bodyPr>
          <a:lstStyle/>
          <a:p>
            <a:r>
              <a:rPr lang="en-US" altLang="ko-KR" sz="1100" dirty="0"/>
              <a:t>Image analysis /</a:t>
            </a:r>
          </a:p>
          <a:p>
            <a:r>
              <a:rPr lang="en-US" altLang="ko-KR" sz="1100" dirty="0" err="1"/>
              <a:t>AIoT</a:t>
            </a:r>
            <a:r>
              <a:rPr lang="en-US" altLang="ko-KR" sz="1100" dirty="0"/>
              <a:t> solution</a:t>
            </a:r>
            <a:endParaRPr lang="ko-KR" altLang="en-US" sz="1100" dirty="0"/>
          </a:p>
        </p:txBody>
      </p:sp>
      <p:sp>
        <p:nvSpPr>
          <p:cNvPr id="21" name="TextBox 20">
            <a:extLst>
              <a:ext uri="{FF2B5EF4-FFF2-40B4-BE49-F238E27FC236}">
                <a16:creationId xmlns:a16="http://schemas.microsoft.com/office/drawing/2014/main" id="{C403CFD4-F47E-4937-B0DD-3B823932B11A}"/>
              </a:ext>
            </a:extLst>
          </p:cNvPr>
          <p:cNvSpPr txBox="1"/>
          <p:nvPr/>
        </p:nvSpPr>
        <p:spPr>
          <a:xfrm>
            <a:off x="8562591" y="5123793"/>
            <a:ext cx="1220846" cy="600164"/>
          </a:xfrm>
          <a:prstGeom prst="rect">
            <a:avLst/>
          </a:prstGeom>
          <a:noFill/>
        </p:spPr>
        <p:txBody>
          <a:bodyPr wrap="square" rtlCol="0">
            <a:spAutoFit/>
          </a:bodyPr>
          <a:lstStyle/>
          <a:p>
            <a:r>
              <a:rPr lang="en-US" altLang="ko-KR" sz="1100" dirty="0"/>
              <a:t>Let sense prevail / stay connected</a:t>
            </a:r>
            <a:endParaRPr lang="ko-KR" altLang="en-US" sz="1100" dirty="0"/>
          </a:p>
        </p:txBody>
      </p:sp>
      <p:sp>
        <p:nvSpPr>
          <p:cNvPr id="3" name="TextBox 2">
            <a:extLst>
              <a:ext uri="{FF2B5EF4-FFF2-40B4-BE49-F238E27FC236}">
                <a16:creationId xmlns:a16="http://schemas.microsoft.com/office/drawing/2014/main" id="{086689F1-DD12-4E8B-ADA4-9C8718E4607F}"/>
              </a:ext>
            </a:extLst>
          </p:cNvPr>
          <p:cNvSpPr txBox="1"/>
          <p:nvPr/>
        </p:nvSpPr>
        <p:spPr>
          <a:xfrm>
            <a:off x="4355919" y="5829881"/>
            <a:ext cx="3416481" cy="1200329"/>
          </a:xfrm>
          <a:prstGeom prst="rect">
            <a:avLst/>
          </a:prstGeom>
          <a:noFill/>
        </p:spPr>
        <p:txBody>
          <a:bodyPr wrap="square" rtlCol="0">
            <a:spAutoFit/>
          </a:bodyPr>
          <a:lstStyle/>
          <a:p>
            <a:r>
              <a:rPr lang="en-US" altLang="ko-KR" dirty="0"/>
              <a:t>For active slide, the orange bar at the bottom is not visible. Make the icon bigger too as well </a:t>
            </a:r>
            <a:endParaRPr lang="ko-KR" altLang="en-US" dirty="0"/>
          </a:p>
        </p:txBody>
      </p:sp>
      <p:sp>
        <p:nvSpPr>
          <p:cNvPr id="4" name="직사각형 3">
            <a:extLst>
              <a:ext uri="{FF2B5EF4-FFF2-40B4-BE49-F238E27FC236}">
                <a16:creationId xmlns:a16="http://schemas.microsoft.com/office/drawing/2014/main" id="{F09710DE-35B0-4579-850B-48F9348479C1}"/>
              </a:ext>
            </a:extLst>
          </p:cNvPr>
          <p:cNvSpPr/>
          <p:nvPr/>
        </p:nvSpPr>
        <p:spPr>
          <a:xfrm>
            <a:off x="4100945" y="4753427"/>
            <a:ext cx="1078133" cy="64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9B0C827-8120-4114-8EA8-31FAAAD1ACF9}"/>
              </a:ext>
            </a:extLst>
          </p:cNvPr>
          <p:cNvSpPr/>
          <p:nvPr/>
        </p:nvSpPr>
        <p:spPr>
          <a:xfrm>
            <a:off x="8286342" y="5802172"/>
            <a:ext cx="3416480" cy="2308324"/>
          </a:xfrm>
          <a:prstGeom prst="rect">
            <a:avLst/>
          </a:prstGeom>
        </p:spPr>
        <p:txBody>
          <a:bodyPr wrap="square">
            <a:spAutoFit/>
          </a:bodyPr>
          <a:lstStyle/>
          <a:p>
            <a:r>
              <a:rPr lang="en-US" altLang="ko-KR" dirty="0">
                <a:solidFill>
                  <a:srgbClr val="000000"/>
                </a:solidFill>
                <a:latin typeface="Malgun Gothic" panose="020B0503020000020004" pitchFamily="50" charset="-127"/>
                <a:ea typeface="Malgun Gothic" panose="020B0503020000020004" pitchFamily="50" charset="-127"/>
              </a:rPr>
              <a:t>for mobile size, this hero </a:t>
            </a:r>
            <a:r>
              <a:rPr lang="en-US" altLang="ko-KR" dirty="0" err="1">
                <a:solidFill>
                  <a:srgbClr val="000000"/>
                </a:solidFill>
                <a:latin typeface="Malgun Gothic" panose="020B0503020000020004" pitchFamily="50" charset="-127"/>
                <a:ea typeface="Malgun Gothic" panose="020B0503020000020004" pitchFamily="50" charset="-127"/>
              </a:rPr>
              <a:t>sectio</a:t>
            </a:r>
            <a:r>
              <a:rPr lang="en-US" altLang="ko-KR" dirty="0" err="1"/>
              <a:t>solid</a:t>
            </a:r>
            <a:r>
              <a:rPr lang="en-US" altLang="ko-KR" dirty="0"/>
              <a:t> color</a:t>
            </a:r>
          </a:p>
          <a:p>
            <a:br>
              <a:rPr lang="en-US" altLang="ko-KR" dirty="0"/>
            </a:br>
            <a:r>
              <a:rPr lang="en-US" altLang="ko-KR" dirty="0">
                <a:solidFill>
                  <a:srgbClr val="000000"/>
                </a:solidFill>
                <a:latin typeface="Malgun Gothic" panose="020B0503020000020004" pitchFamily="50" charset="-127"/>
                <a:ea typeface="Malgun Gothic" panose="020B0503020000020004" pitchFamily="50" charset="-127"/>
              </a:rPr>
              <a:t>n and footer will be displayed only. Instead, we add a link of “For a pc version, click here”</a:t>
            </a:r>
            <a:endParaRPr lang="en-US" altLang="ko-KR" dirty="0"/>
          </a:p>
          <a:p>
            <a:br>
              <a:rPr lang="en-US" altLang="ko-KR" dirty="0"/>
            </a:br>
            <a:endParaRPr lang="ko-KR" altLang="en-US" dirty="0"/>
          </a:p>
        </p:txBody>
      </p:sp>
      <p:sp>
        <p:nvSpPr>
          <p:cNvPr id="7" name="직사각형 6">
            <a:extLst>
              <a:ext uri="{FF2B5EF4-FFF2-40B4-BE49-F238E27FC236}">
                <a16:creationId xmlns:a16="http://schemas.microsoft.com/office/drawing/2014/main" id="{61A52F16-0911-4D6A-AAE3-BFFA3117EC16}"/>
              </a:ext>
            </a:extLst>
          </p:cNvPr>
          <p:cNvSpPr/>
          <p:nvPr/>
        </p:nvSpPr>
        <p:spPr>
          <a:xfrm>
            <a:off x="5977548" y="629324"/>
            <a:ext cx="1386328" cy="923330"/>
          </a:xfrm>
          <a:prstGeom prst="rect">
            <a:avLst/>
          </a:prstGeom>
        </p:spPr>
        <p:txBody>
          <a:bodyPr wrap="square">
            <a:spAutoFit/>
          </a:bodyPr>
          <a:lstStyle/>
          <a:p>
            <a:r>
              <a:rPr lang="en-US" altLang="ko-KR" dirty="0">
                <a:solidFill>
                  <a:srgbClr val="4A86E8"/>
                </a:solidFill>
                <a:latin typeface="Malgun Gothic" panose="020B0503020000020004" pitchFamily="50" charset="-127"/>
                <a:ea typeface="Malgun Gothic" panose="020B0503020000020004" pitchFamily="50" charset="-127"/>
              </a:rPr>
              <a:t>solid color</a:t>
            </a:r>
            <a:endParaRPr lang="en-US" altLang="ko-KR" dirty="0"/>
          </a:p>
          <a:p>
            <a:br>
              <a:rPr lang="en-US" altLang="ko-KR" dirty="0"/>
            </a:br>
            <a:endParaRPr lang="ko-KR" altLang="en-US" dirty="0"/>
          </a:p>
        </p:txBody>
      </p:sp>
      <p:cxnSp>
        <p:nvCxnSpPr>
          <p:cNvPr id="10" name="직선 화살표 연결선 9">
            <a:extLst>
              <a:ext uri="{FF2B5EF4-FFF2-40B4-BE49-F238E27FC236}">
                <a16:creationId xmlns:a16="http://schemas.microsoft.com/office/drawing/2014/main" id="{F41490B9-250A-459B-AA53-12D26EDD5D42}"/>
              </a:ext>
            </a:extLst>
          </p:cNvPr>
          <p:cNvCxnSpPr/>
          <p:nvPr/>
        </p:nvCxnSpPr>
        <p:spPr>
          <a:xfrm>
            <a:off x="6961204" y="1253297"/>
            <a:ext cx="402672" cy="6170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574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5356" y="1968050"/>
            <a:ext cx="1292213" cy="369332"/>
          </a:xfrm>
          <a:prstGeom prst="rect">
            <a:avLst/>
          </a:prstGeom>
        </p:spPr>
        <p:txBody>
          <a:bodyPr wrap="none">
            <a:spAutoFit/>
          </a:bodyPr>
          <a:lstStyle/>
          <a:p>
            <a:r>
              <a:rPr lang="en-US" altLang="ko-KR" dirty="0">
                <a:solidFill>
                  <a:srgbClr val="FF0000"/>
                </a:solidFill>
              </a:rPr>
              <a:t>Search bar</a:t>
            </a:r>
          </a:p>
        </p:txBody>
      </p:sp>
      <p:pic>
        <p:nvPicPr>
          <p:cNvPr id="4" name="Picture 3"/>
          <p:cNvPicPr>
            <a:picLocks noChangeAspect="1"/>
          </p:cNvPicPr>
          <p:nvPr/>
        </p:nvPicPr>
        <p:blipFill>
          <a:blip r:embed="rId2"/>
          <a:stretch>
            <a:fillRect/>
          </a:stretch>
        </p:blipFill>
        <p:spPr>
          <a:xfrm>
            <a:off x="2567569" y="573316"/>
            <a:ext cx="7901381" cy="902894"/>
          </a:xfrm>
          <a:prstGeom prst="rect">
            <a:avLst/>
          </a:prstGeom>
        </p:spPr>
      </p:pic>
      <p:cxnSp>
        <p:nvCxnSpPr>
          <p:cNvPr id="5" name="Straight Arrow Connector 4"/>
          <p:cNvCxnSpPr/>
          <p:nvPr/>
        </p:nvCxnSpPr>
        <p:spPr>
          <a:xfrm flipV="1">
            <a:off x="2170186" y="1249822"/>
            <a:ext cx="2583810" cy="67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r="2657" b="64126"/>
          <a:stretch/>
        </p:blipFill>
        <p:spPr>
          <a:xfrm>
            <a:off x="1113183" y="3006164"/>
            <a:ext cx="9631017" cy="1552371"/>
          </a:xfrm>
          <a:prstGeom prst="rect">
            <a:avLst/>
          </a:prstGeom>
        </p:spPr>
      </p:pic>
      <p:sp>
        <p:nvSpPr>
          <p:cNvPr id="7" name="Rectangle 6"/>
          <p:cNvSpPr/>
          <p:nvPr/>
        </p:nvSpPr>
        <p:spPr>
          <a:xfrm>
            <a:off x="966414" y="5274426"/>
            <a:ext cx="3951338" cy="1200329"/>
          </a:xfrm>
          <a:prstGeom prst="rect">
            <a:avLst/>
          </a:prstGeom>
        </p:spPr>
        <p:txBody>
          <a:bodyPr wrap="none">
            <a:spAutoFit/>
          </a:bodyPr>
          <a:lstStyle/>
          <a:p>
            <a:r>
              <a:rPr lang="en-US" altLang="ko-KR" dirty="0">
                <a:solidFill>
                  <a:srgbClr val="FF0000"/>
                </a:solidFill>
              </a:rPr>
              <a:t>Hamburger Menu</a:t>
            </a:r>
          </a:p>
          <a:p>
            <a:r>
              <a:rPr lang="en-US" altLang="ko-KR" dirty="0">
                <a:solidFill>
                  <a:schemeClr val="accent1"/>
                </a:solidFill>
              </a:rPr>
              <a:t>Long lines as in datum360.com</a:t>
            </a:r>
          </a:p>
          <a:p>
            <a:r>
              <a:rPr lang="en-US" altLang="ko-KR" dirty="0">
                <a:solidFill>
                  <a:schemeClr val="accent1"/>
                </a:solidFill>
              </a:rPr>
              <a:t>It needs to be hamburger visible</a:t>
            </a:r>
          </a:p>
          <a:p>
            <a:r>
              <a:rPr lang="en-US" altLang="ko-KR" dirty="0">
                <a:solidFill>
                  <a:schemeClr val="accent1"/>
                </a:solidFill>
              </a:rPr>
              <a:t>not the bar itself when not selected</a:t>
            </a:r>
          </a:p>
        </p:txBody>
      </p:sp>
      <p:cxnSp>
        <p:nvCxnSpPr>
          <p:cNvPr id="9" name="Straight Arrow Connector 8"/>
          <p:cNvCxnSpPr/>
          <p:nvPr/>
        </p:nvCxnSpPr>
        <p:spPr>
          <a:xfrm flipV="1">
            <a:off x="1275356" y="4263887"/>
            <a:ext cx="1050401" cy="78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27983" y="3240157"/>
            <a:ext cx="1182756" cy="2534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052164" y="5733099"/>
            <a:ext cx="1534394" cy="369332"/>
          </a:xfrm>
          <a:prstGeom prst="rect">
            <a:avLst/>
          </a:prstGeom>
        </p:spPr>
        <p:txBody>
          <a:bodyPr wrap="none">
            <a:spAutoFit/>
          </a:bodyPr>
          <a:lstStyle/>
          <a:p>
            <a:r>
              <a:rPr lang="en-US" altLang="ko-KR" dirty="0">
                <a:solidFill>
                  <a:srgbClr val="FF0000"/>
                </a:solidFill>
              </a:rPr>
              <a:t>Sticky menu </a:t>
            </a:r>
          </a:p>
        </p:txBody>
      </p:sp>
      <p:cxnSp>
        <p:nvCxnSpPr>
          <p:cNvPr id="8" name="직선 연결선 7">
            <a:extLst>
              <a:ext uri="{FF2B5EF4-FFF2-40B4-BE49-F238E27FC236}">
                <a16:creationId xmlns:a16="http://schemas.microsoft.com/office/drawing/2014/main" id="{BB431619-93FC-4E5C-A7A0-43C1C71735FA}"/>
              </a:ext>
            </a:extLst>
          </p:cNvPr>
          <p:cNvCxnSpPr/>
          <p:nvPr/>
        </p:nvCxnSpPr>
        <p:spPr>
          <a:xfrm>
            <a:off x="2170186" y="3567953"/>
            <a:ext cx="30577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D7C63CFB-BF51-4D04-8F02-05529C50ED87}"/>
              </a:ext>
            </a:extLst>
          </p:cNvPr>
          <p:cNvCxnSpPr/>
          <p:nvPr/>
        </p:nvCxnSpPr>
        <p:spPr>
          <a:xfrm>
            <a:off x="2170186" y="3926542"/>
            <a:ext cx="30577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DF75932-451D-4B9B-B190-76142EC31EC8}"/>
              </a:ext>
            </a:extLst>
          </p:cNvPr>
          <p:cNvCxnSpPr/>
          <p:nvPr/>
        </p:nvCxnSpPr>
        <p:spPr>
          <a:xfrm>
            <a:off x="2170186" y="4186518"/>
            <a:ext cx="30577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AAA5AADC-1B87-4B23-AB3D-8CB3F5009E2D}"/>
              </a:ext>
            </a:extLst>
          </p:cNvPr>
          <p:cNvPicPr>
            <a:picLocks noChangeAspect="1"/>
          </p:cNvPicPr>
          <p:nvPr/>
        </p:nvPicPr>
        <p:blipFill rotWithShape="1">
          <a:blip r:embed="rId4"/>
          <a:srcRect l="-73500" r="-73500"/>
          <a:stretch/>
        </p:blipFill>
        <p:spPr>
          <a:xfrm>
            <a:off x="-424440" y="4639082"/>
            <a:ext cx="1813969" cy="2000428"/>
          </a:xfrm>
          <a:prstGeom prst="rect">
            <a:avLst/>
          </a:prstGeom>
        </p:spPr>
      </p:pic>
      <p:cxnSp>
        <p:nvCxnSpPr>
          <p:cNvPr id="16" name="직선 화살표 연결선 15">
            <a:extLst>
              <a:ext uri="{FF2B5EF4-FFF2-40B4-BE49-F238E27FC236}">
                <a16:creationId xmlns:a16="http://schemas.microsoft.com/office/drawing/2014/main" id="{EB233D3D-0138-491A-9A0C-084339A6BF55}"/>
              </a:ext>
            </a:extLst>
          </p:cNvPr>
          <p:cNvCxnSpPr/>
          <p:nvPr/>
        </p:nvCxnSpPr>
        <p:spPr>
          <a:xfrm>
            <a:off x="213256" y="5522259"/>
            <a:ext cx="751869" cy="67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52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3416" y="1030864"/>
            <a:ext cx="8153094" cy="4048670"/>
          </a:xfrm>
          <a:prstGeom prst="rect">
            <a:avLst/>
          </a:prstGeom>
        </p:spPr>
      </p:pic>
      <p:cxnSp>
        <p:nvCxnSpPr>
          <p:cNvPr id="4" name="Straight Arrow Connector 3"/>
          <p:cNvCxnSpPr/>
          <p:nvPr/>
        </p:nvCxnSpPr>
        <p:spPr>
          <a:xfrm flipV="1">
            <a:off x="3548543" y="3791824"/>
            <a:ext cx="3179428" cy="236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76477" y="6182686"/>
            <a:ext cx="5115183" cy="369332"/>
          </a:xfrm>
          <a:prstGeom prst="rect">
            <a:avLst/>
          </a:prstGeom>
        </p:spPr>
        <p:txBody>
          <a:bodyPr wrap="none">
            <a:spAutoFit/>
          </a:bodyPr>
          <a:lstStyle/>
          <a:p>
            <a:r>
              <a:rPr lang="en-US" altLang="ko-KR" dirty="0">
                <a:solidFill>
                  <a:schemeClr val="accent1"/>
                </a:solidFill>
              </a:rPr>
              <a:t>In small screen, make the text box appear only</a:t>
            </a:r>
          </a:p>
        </p:txBody>
      </p:sp>
      <p:pic>
        <p:nvPicPr>
          <p:cNvPr id="3" name="그림 2">
            <a:extLst>
              <a:ext uri="{FF2B5EF4-FFF2-40B4-BE49-F238E27FC236}">
                <a16:creationId xmlns:a16="http://schemas.microsoft.com/office/drawing/2014/main" id="{F78E93DF-4277-44AD-9E96-B6BC90E00854}"/>
              </a:ext>
            </a:extLst>
          </p:cNvPr>
          <p:cNvPicPr>
            <a:picLocks noChangeAspect="1"/>
          </p:cNvPicPr>
          <p:nvPr/>
        </p:nvPicPr>
        <p:blipFill>
          <a:blip r:embed="rId3"/>
          <a:stretch>
            <a:fillRect/>
          </a:stretch>
        </p:blipFill>
        <p:spPr>
          <a:xfrm>
            <a:off x="7508589" y="5304779"/>
            <a:ext cx="1088227" cy="1418749"/>
          </a:xfrm>
          <a:prstGeom prst="rect">
            <a:avLst/>
          </a:prstGeom>
        </p:spPr>
      </p:pic>
    </p:spTree>
    <p:extLst>
      <p:ext uri="{BB962C8B-B14F-4D97-AF65-F5344CB8AC3E}">
        <p14:creationId xmlns:p14="http://schemas.microsoft.com/office/powerpoint/2010/main" val="379885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2573" y="1375903"/>
            <a:ext cx="9900932" cy="4190804"/>
          </a:xfrm>
          <a:prstGeom prst="rect">
            <a:avLst/>
          </a:prstGeom>
        </p:spPr>
      </p:pic>
      <p:sp>
        <p:nvSpPr>
          <p:cNvPr id="5" name="Rectangle 4"/>
          <p:cNvSpPr/>
          <p:nvPr/>
        </p:nvSpPr>
        <p:spPr>
          <a:xfrm>
            <a:off x="636461" y="5853096"/>
            <a:ext cx="2245285" cy="4801314"/>
          </a:xfrm>
          <a:prstGeom prst="rect">
            <a:avLst/>
          </a:prstGeom>
        </p:spPr>
        <p:txBody>
          <a:bodyPr wrap="square">
            <a:spAutoFit/>
          </a:bodyPr>
          <a:lstStyle/>
          <a:p>
            <a:r>
              <a:rPr lang="ko-KR" altLang="en-US" dirty="0">
                <a:ln w="0"/>
                <a:solidFill>
                  <a:schemeClr val="accent1"/>
                </a:solidFill>
                <a:effectLst>
                  <a:outerShdw blurRad="38100" dist="25400" dir="5400000" algn="ctr" rotWithShape="0">
                    <a:srgbClr val="6E747A">
                      <a:alpha val="43000"/>
                    </a:srgbClr>
                  </a:outerShdw>
                </a:effectLst>
              </a:rPr>
              <a:t>강원도청 </a:t>
            </a:r>
            <a:endParaRPr lang="en-US" altLang="ko-KR" dirty="0">
              <a:ln w="0"/>
              <a:solidFill>
                <a:schemeClr val="accent1"/>
              </a:solidFill>
              <a:effectLst>
                <a:outerShdw blurRad="38100" dist="25400" dir="5400000" algn="ctr" rotWithShape="0">
                  <a:srgbClr val="6E747A">
                    <a:alpha val="43000"/>
                  </a:srgbClr>
                </a:outerShdw>
              </a:effectLst>
            </a:endParaRPr>
          </a:p>
          <a:p>
            <a:endParaRPr lang="en-US" altLang="ko-KR"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강원문화재연구소</a:t>
            </a:r>
          </a:p>
          <a:p>
            <a:endParaRPr lang="ko-KR" altLang="en-US" dirty="0">
              <a:ln w="0"/>
              <a:solidFill>
                <a:schemeClr val="accent1"/>
              </a:solidFill>
              <a:effectLst>
                <a:outerShdw blurRad="38100" dist="25400" dir="5400000" algn="ctr" rotWithShape="0">
                  <a:srgbClr val="6E747A">
                    <a:alpha val="43000"/>
                  </a:srgbClr>
                </a:outerShdw>
              </a:effectLst>
            </a:endParaRPr>
          </a:p>
          <a:p>
            <a:r>
              <a:rPr lang="en-US" altLang="ko-KR" dirty="0">
                <a:ln w="0"/>
                <a:solidFill>
                  <a:schemeClr val="accent1"/>
                </a:solidFill>
                <a:effectLst>
                  <a:outerShdw blurRad="38100" dist="25400" dir="5400000" algn="ctr" rotWithShape="0">
                    <a:srgbClr val="6E747A">
                      <a:alpha val="43000"/>
                    </a:srgbClr>
                  </a:outerShdw>
                </a:effectLst>
              </a:rPr>
              <a:t>SK</a:t>
            </a:r>
            <a:r>
              <a:rPr lang="ko-KR" altLang="en-US" dirty="0">
                <a:ln w="0"/>
                <a:solidFill>
                  <a:schemeClr val="accent1"/>
                </a:solidFill>
                <a:effectLst>
                  <a:outerShdw blurRad="38100" dist="25400" dir="5400000" algn="ctr" rotWithShape="0">
                    <a:srgbClr val="6E747A">
                      <a:alpha val="43000"/>
                    </a:srgbClr>
                  </a:outerShdw>
                </a:effectLst>
              </a:rPr>
              <a:t>텔레콤</a:t>
            </a: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err="1">
                <a:ln w="0"/>
                <a:solidFill>
                  <a:schemeClr val="accent1"/>
                </a:solidFill>
                <a:effectLst>
                  <a:outerShdw blurRad="38100" dist="25400" dir="5400000" algn="ctr" rotWithShape="0">
                    <a:srgbClr val="6E747A">
                      <a:alpha val="43000"/>
                    </a:srgbClr>
                  </a:outerShdw>
                </a:effectLst>
              </a:rPr>
              <a:t>센코</a:t>
            </a:r>
            <a:endParaRPr lang="ko-KR" altLang="en-US" dirty="0">
              <a:ln w="0"/>
              <a:solidFill>
                <a:schemeClr val="accent1"/>
              </a:solidFill>
              <a:effectLst>
                <a:outerShdw blurRad="38100" dist="25400" dir="5400000" algn="ctr" rotWithShape="0">
                  <a:srgbClr val="6E747A">
                    <a:alpha val="43000"/>
                  </a:srgbClr>
                </a:outerShdw>
              </a:effectLst>
            </a:endParaRP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도시철도공사</a:t>
            </a: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사천군</a:t>
            </a: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원주시</a:t>
            </a: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강릉시</a:t>
            </a:r>
          </a:p>
          <a:p>
            <a:endParaRPr lang="ko-KR" altLang="en-US" dirty="0">
              <a:ln w="0"/>
              <a:solidFill>
                <a:schemeClr val="accent1"/>
              </a:solidFill>
              <a:effectLst>
                <a:outerShdw blurRad="38100" dist="25400" dir="5400000" algn="ctr" rotWithShape="0">
                  <a:srgbClr val="6E747A">
                    <a:alpha val="43000"/>
                  </a:srgbClr>
                </a:outerShdw>
              </a:effectLst>
            </a:endParaRPr>
          </a:p>
          <a:p>
            <a:r>
              <a:rPr lang="ko-KR" altLang="en-US" dirty="0">
                <a:ln w="0"/>
                <a:solidFill>
                  <a:schemeClr val="accent1"/>
                </a:solidFill>
                <a:effectLst>
                  <a:outerShdw blurRad="38100" dist="25400" dir="5400000" algn="ctr" rotWithShape="0">
                    <a:srgbClr val="6E747A">
                      <a:alpha val="43000"/>
                    </a:srgbClr>
                  </a:outerShdw>
                </a:effectLst>
              </a:rPr>
              <a:t>홍천군</a:t>
            </a:r>
            <a:endParaRPr lang="en-US" altLang="ko-KR" dirty="0">
              <a:ln w="0"/>
              <a:solidFill>
                <a:schemeClr val="accent1"/>
              </a:solidFill>
              <a:effectLst>
                <a:outerShdw blurRad="38100" dist="25400" dir="5400000" algn="ctr" rotWithShape="0">
                  <a:srgbClr val="6E747A">
                    <a:alpha val="43000"/>
                  </a:srgbClr>
                </a:outerShdw>
              </a:effectLst>
            </a:endParaRPr>
          </a:p>
        </p:txBody>
      </p:sp>
      <p:graphicFrame>
        <p:nvGraphicFramePr>
          <p:cNvPr id="4" name="표 5">
            <a:extLst>
              <a:ext uri="{FF2B5EF4-FFF2-40B4-BE49-F238E27FC236}">
                <a16:creationId xmlns:a16="http://schemas.microsoft.com/office/drawing/2014/main" id="{A3EFEDC1-5A2F-4C5E-8CA9-758D13E7E381}"/>
              </a:ext>
            </a:extLst>
          </p:cNvPr>
          <p:cNvGraphicFramePr>
            <a:graphicFrameLocks noGrp="1"/>
          </p:cNvGraphicFramePr>
          <p:nvPr>
            <p:extLst>
              <p:ext uri="{D42A27DB-BD31-4B8C-83A1-F6EECF244321}">
                <p14:modId xmlns:p14="http://schemas.microsoft.com/office/powerpoint/2010/main" val="2138364912"/>
              </p:ext>
            </p:extLst>
          </p:nvPr>
        </p:nvGraphicFramePr>
        <p:xfrm>
          <a:off x="3165505" y="5566706"/>
          <a:ext cx="8128000" cy="11237434"/>
        </p:xfrm>
        <a:graphic>
          <a:graphicData uri="http://schemas.openxmlformats.org/drawingml/2006/table">
            <a:tbl>
              <a:tblPr firstRow="1" bandRow="1">
                <a:tableStyleId>{5C22544A-7EE6-4342-B048-85BDC9FD1C3A}</a:tableStyleId>
              </a:tblPr>
              <a:tblGrid>
                <a:gridCol w="1489622">
                  <a:extLst>
                    <a:ext uri="{9D8B030D-6E8A-4147-A177-3AD203B41FA5}">
                      <a16:colId xmlns:a16="http://schemas.microsoft.com/office/drawing/2014/main" val="3111462677"/>
                    </a:ext>
                  </a:extLst>
                </a:gridCol>
                <a:gridCol w="1761578">
                  <a:extLst>
                    <a:ext uri="{9D8B030D-6E8A-4147-A177-3AD203B41FA5}">
                      <a16:colId xmlns:a16="http://schemas.microsoft.com/office/drawing/2014/main" val="2977622283"/>
                    </a:ext>
                  </a:extLst>
                </a:gridCol>
                <a:gridCol w="1625600">
                  <a:extLst>
                    <a:ext uri="{9D8B030D-6E8A-4147-A177-3AD203B41FA5}">
                      <a16:colId xmlns:a16="http://schemas.microsoft.com/office/drawing/2014/main" val="1011832033"/>
                    </a:ext>
                  </a:extLst>
                </a:gridCol>
                <a:gridCol w="1625600">
                  <a:extLst>
                    <a:ext uri="{9D8B030D-6E8A-4147-A177-3AD203B41FA5}">
                      <a16:colId xmlns:a16="http://schemas.microsoft.com/office/drawing/2014/main" val="3340195063"/>
                    </a:ext>
                  </a:extLst>
                </a:gridCol>
                <a:gridCol w="1625600">
                  <a:extLst>
                    <a:ext uri="{9D8B030D-6E8A-4147-A177-3AD203B41FA5}">
                      <a16:colId xmlns:a16="http://schemas.microsoft.com/office/drawing/2014/main" val="3089326068"/>
                    </a:ext>
                  </a:extLst>
                </a:gridCol>
              </a:tblGrid>
              <a:tr h="452357">
                <a:tc>
                  <a:txBody>
                    <a:bodyPr/>
                    <a:lstStyle/>
                    <a:p>
                      <a:pPr latinLnBrk="1"/>
                      <a:endParaRPr lang="ko-KR" altLang="en-US" dirty="0"/>
                    </a:p>
                  </a:txBody>
                  <a:tcPr/>
                </a:tc>
                <a:tc>
                  <a:txBody>
                    <a:bodyPr/>
                    <a:lstStyle/>
                    <a:p>
                      <a:pPr latinLnBrk="1"/>
                      <a:r>
                        <a:rPr lang="en-US" altLang="ko-KR" dirty="0"/>
                        <a:t>Logo</a:t>
                      </a:r>
                      <a:endParaRPr lang="ko-KR" altLang="en-US" dirty="0"/>
                    </a:p>
                  </a:txBody>
                  <a:tcPr/>
                </a:tc>
                <a:tc>
                  <a:txBody>
                    <a:bodyPr/>
                    <a:lstStyle/>
                    <a:p>
                      <a:pPr latinLnBrk="1"/>
                      <a:r>
                        <a:rPr lang="en-US" altLang="ko-KR" dirty="0"/>
                        <a:t>Name</a:t>
                      </a:r>
                      <a:endParaRPr lang="ko-KR" altLang="en-US" dirty="0"/>
                    </a:p>
                  </a:txBody>
                  <a:tcPr/>
                </a:tc>
                <a:tc>
                  <a:txBody>
                    <a:bodyPr/>
                    <a:lstStyle/>
                    <a:p>
                      <a:pPr latinLnBrk="1"/>
                      <a:r>
                        <a:rPr lang="en-US" altLang="ko-KR" dirty="0"/>
                        <a:t>Sub-title</a:t>
                      </a:r>
                      <a:endParaRPr lang="ko-KR" altLang="en-US" dirty="0"/>
                    </a:p>
                  </a:txBody>
                  <a:tcPr/>
                </a:tc>
                <a:tc>
                  <a:txBody>
                    <a:bodyPr/>
                    <a:lstStyle/>
                    <a:p>
                      <a:pPr latinLnBrk="1"/>
                      <a:r>
                        <a:rPr lang="en-US" altLang="ko-KR" dirty="0"/>
                        <a:t>Link to logo</a:t>
                      </a:r>
                      <a:endParaRPr lang="ko-KR" altLang="en-US" dirty="0"/>
                    </a:p>
                  </a:txBody>
                  <a:tcPr/>
                </a:tc>
                <a:extLst>
                  <a:ext uri="{0D108BD9-81ED-4DB2-BD59-A6C34878D82A}">
                    <a16:rowId xmlns:a16="http://schemas.microsoft.com/office/drawing/2014/main" val="2813490554"/>
                  </a:ext>
                </a:extLst>
              </a:tr>
              <a:tr h="452357">
                <a:tc>
                  <a:txBody>
                    <a:bodyPr/>
                    <a:lstStyle/>
                    <a:p>
                      <a:pPr latinLnBrk="1"/>
                      <a:r>
                        <a:rPr lang="en-US" altLang="ko-KR" dirty="0"/>
                        <a:t>GANGWON</a:t>
                      </a:r>
                      <a:endParaRPr lang="ko-KR" altLang="en-US" dirty="0"/>
                    </a:p>
                  </a:txBody>
                  <a:tcPr/>
                </a:tc>
                <a:tc>
                  <a:txBody>
                    <a:bodyPr/>
                    <a:lstStyle/>
                    <a:p>
                      <a:pPr latinLnBrk="1"/>
                      <a:endParaRPr lang="ko-KR" altLang="en-US" dirty="0"/>
                    </a:p>
                  </a:txBody>
                  <a:tcPr/>
                </a:tc>
                <a:tc>
                  <a:txBody>
                    <a:bodyPr/>
                    <a:lstStyle/>
                    <a:p>
                      <a:pPr latinLnBrk="1"/>
                      <a:r>
                        <a:rPr lang="en-US" altLang="ko-KR" dirty="0"/>
                        <a:t>Gangwon Province</a:t>
                      </a:r>
                      <a:endParaRPr lang="ko-KR" altLang="en-US" dirty="0"/>
                    </a:p>
                  </a:txBody>
                  <a:tcPr/>
                </a:tc>
                <a:tc>
                  <a:txBody>
                    <a:bodyPr/>
                    <a:lstStyle/>
                    <a:p>
                      <a:pPr latinLnBrk="1"/>
                      <a:r>
                        <a:rPr lang="en-US" altLang="ko-KR" dirty="0"/>
                        <a:t>IoT Monitoring App</a:t>
                      </a:r>
                      <a:endParaRPr lang="ko-KR" altLang="en-US" dirty="0"/>
                    </a:p>
                  </a:txBody>
                  <a:tcPr/>
                </a:tc>
                <a:tc>
                  <a:txBody>
                    <a:bodyPr/>
                    <a:lstStyle/>
                    <a:p>
                      <a:pPr latinLnBrk="1"/>
                      <a:r>
                        <a:rPr lang="en-US" altLang="ko-KR" dirty="0">
                          <a:hlinkClick r:id="rId3"/>
                        </a:rPr>
                        <a:t>https://www.provin.gangwon.kr/gw/portal/sub03_02_03</a:t>
                      </a:r>
                      <a:endParaRPr lang="ko-KR" altLang="en-US" dirty="0"/>
                    </a:p>
                  </a:txBody>
                  <a:tcPr/>
                </a:tc>
                <a:extLst>
                  <a:ext uri="{0D108BD9-81ED-4DB2-BD59-A6C34878D82A}">
                    <a16:rowId xmlns:a16="http://schemas.microsoft.com/office/drawing/2014/main" val="3259887111"/>
                  </a:ext>
                </a:extLst>
              </a:tr>
              <a:tr h="452357">
                <a:tc>
                  <a:txBody>
                    <a:bodyPr/>
                    <a:lstStyle/>
                    <a:p>
                      <a:pPr latinLnBrk="1"/>
                      <a:r>
                        <a:rPr lang="en-US" altLang="ko-KR" dirty="0"/>
                        <a:t>GANGWON</a:t>
                      </a:r>
                    </a:p>
                    <a:p>
                      <a:pPr latinLnBrk="1"/>
                      <a:r>
                        <a:rPr lang="en-US" altLang="ko-KR" dirty="0"/>
                        <a:t>Culture Institute</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r>
                        <a:rPr lang="en-US" altLang="ko-KR" dirty="0"/>
                        <a:t>IoT Monitoring App</a:t>
                      </a:r>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3851554888"/>
                  </a:ext>
                </a:extLst>
              </a:tr>
              <a:tr h="452357">
                <a:tc>
                  <a:txBody>
                    <a:bodyPr/>
                    <a:lstStyle/>
                    <a:p>
                      <a:pPr latinLnBrk="1"/>
                      <a:r>
                        <a:rPr lang="en-US" altLang="ko-KR" dirty="0"/>
                        <a:t>SK Telecom</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r>
                        <a:rPr lang="en-US" altLang="ko-KR" dirty="0"/>
                        <a:t>Alliance</a:t>
                      </a:r>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3128533115"/>
                  </a:ext>
                </a:extLst>
              </a:tr>
              <a:tr h="452357">
                <a:tc>
                  <a:txBody>
                    <a:bodyPr/>
                    <a:lstStyle/>
                    <a:p>
                      <a:pPr latinLnBrk="1"/>
                      <a:r>
                        <a:rPr lang="en-US" altLang="ko-KR" dirty="0"/>
                        <a:t>SENKO</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r>
                        <a:rPr lang="en-US" altLang="ko-KR" dirty="0"/>
                        <a:t>Partner</a:t>
                      </a:r>
                      <a:endParaRPr lang="ko-KR" altLang="en-US" dirty="0"/>
                    </a:p>
                  </a:txBody>
                  <a:tcPr/>
                </a:tc>
                <a:tc>
                  <a:txBody>
                    <a:bodyPr/>
                    <a:lstStyle/>
                    <a:p>
                      <a:pPr latinLnBrk="1"/>
                      <a:r>
                        <a:rPr lang="en-US" altLang="ko-KR" dirty="0">
                          <a:hlinkClick r:id="rId4"/>
                        </a:rPr>
                        <a:t>http://www.senko.co.kr/web2019/images/common/logo_w.png</a:t>
                      </a:r>
                      <a:endParaRPr lang="ko-KR" altLang="en-US" dirty="0"/>
                    </a:p>
                  </a:txBody>
                  <a:tcPr/>
                </a:tc>
                <a:extLst>
                  <a:ext uri="{0D108BD9-81ED-4DB2-BD59-A6C34878D82A}">
                    <a16:rowId xmlns:a16="http://schemas.microsoft.com/office/drawing/2014/main" val="3319452437"/>
                  </a:ext>
                </a:extLst>
              </a:tr>
              <a:tr h="452357">
                <a:tc>
                  <a:txBody>
                    <a:bodyPr/>
                    <a:lstStyle/>
                    <a:p>
                      <a:pPr latinLnBrk="1"/>
                      <a:r>
                        <a:rPr lang="en-US" altLang="ko-KR" dirty="0"/>
                        <a:t>Seoul Metro</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r>
                        <a:rPr lang="en-US" altLang="ko-KR" dirty="0"/>
                        <a:t>IoT Monitoring App</a:t>
                      </a:r>
                      <a:endParaRPr lang="ko-KR" altLang="en-US" dirty="0"/>
                    </a:p>
                  </a:txBody>
                  <a:tcPr/>
                </a:tc>
                <a:tc>
                  <a:txBody>
                    <a:bodyPr/>
                    <a:lstStyle/>
                    <a:p>
                      <a:pPr latinLnBrk="1"/>
                      <a:r>
                        <a:rPr lang="en-US" altLang="ko-KR" dirty="0">
                          <a:hlinkClick r:id="rId5"/>
                        </a:rPr>
                        <a:t>http://www.seoulmetro.co.kr/kr/page.do?menuIdx=507</a:t>
                      </a:r>
                      <a:endParaRPr lang="ko-KR" altLang="en-US" dirty="0"/>
                    </a:p>
                  </a:txBody>
                  <a:tcPr/>
                </a:tc>
                <a:extLst>
                  <a:ext uri="{0D108BD9-81ED-4DB2-BD59-A6C34878D82A}">
                    <a16:rowId xmlns:a16="http://schemas.microsoft.com/office/drawing/2014/main" val="3020190374"/>
                  </a:ext>
                </a:extLst>
              </a:tr>
              <a:tr h="452357">
                <a:tc>
                  <a:txBody>
                    <a:bodyPr/>
                    <a:lstStyle/>
                    <a:p>
                      <a:pPr latinLnBrk="1"/>
                      <a:r>
                        <a:rPr lang="en-US" altLang="ko-KR" dirty="0" err="1"/>
                        <a:t>Sacheon</a:t>
                      </a:r>
                      <a:r>
                        <a:rPr lang="en-US" altLang="ko-KR" dirty="0"/>
                        <a:t> City </a:t>
                      </a:r>
                      <a:endParaRPr lang="ko-KR" altLang="en-US" dirty="0"/>
                    </a:p>
                  </a:txBody>
                  <a:tcPr/>
                </a:tc>
                <a:tc>
                  <a:txBody>
                    <a:bodyPr/>
                    <a:lstStyle/>
                    <a:p>
                      <a:pPr latinLnBrk="1"/>
                      <a:endParaRPr lang="ko-KR" altLang="en-US"/>
                    </a:p>
                  </a:txBody>
                  <a:tcPr/>
                </a:tc>
                <a:tc>
                  <a:txBody>
                    <a:bodyPr/>
                    <a:lstStyle/>
                    <a:p>
                      <a:pPr latinLnBrk="1"/>
                      <a:r>
                        <a:rPr lang="en-US" altLang="ko-KR" dirty="0" err="1"/>
                        <a:t>Sacheon</a:t>
                      </a:r>
                      <a:r>
                        <a:rPr lang="en-US" altLang="ko-KR" dirty="0"/>
                        <a:t> Mecca of high-tech aviation industry</a:t>
                      </a:r>
                      <a:endParaRPr lang="ko-KR" altLang="en-US" dirty="0"/>
                    </a:p>
                  </a:txBody>
                  <a:tcPr/>
                </a:tc>
                <a:tc>
                  <a:txBody>
                    <a:bodyPr/>
                    <a:lstStyle/>
                    <a:p>
                      <a:pPr latinLnBrk="1"/>
                      <a:endParaRPr lang="ko-KR" altLang="en-US" dirty="0"/>
                    </a:p>
                  </a:txBody>
                  <a:tcPr/>
                </a:tc>
                <a:tc>
                  <a:txBody>
                    <a:bodyPr/>
                    <a:lstStyle/>
                    <a:p>
                      <a:pPr latinLnBrk="1"/>
                      <a:r>
                        <a:rPr lang="en-US" altLang="ko-KR" dirty="0">
                          <a:hlinkClick r:id="rId6"/>
                        </a:rPr>
                        <a:t>https://www.sacheon.go.kr/english/02545/02550.web</a:t>
                      </a:r>
                      <a:endParaRPr lang="ko-KR" altLang="en-US" dirty="0"/>
                    </a:p>
                  </a:txBody>
                  <a:tcPr/>
                </a:tc>
                <a:extLst>
                  <a:ext uri="{0D108BD9-81ED-4DB2-BD59-A6C34878D82A}">
                    <a16:rowId xmlns:a16="http://schemas.microsoft.com/office/drawing/2014/main" val="3709977301"/>
                  </a:ext>
                </a:extLst>
              </a:tr>
              <a:tr h="452357">
                <a:tc>
                  <a:txBody>
                    <a:bodyPr/>
                    <a:lstStyle/>
                    <a:p>
                      <a:pPr latinLnBrk="1"/>
                      <a:r>
                        <a:rPr lang="en-US" altLang="ko-KR" dirty="0" err="1"/>
                        <a:t>Gangneung</a:t>
                      </a:r>
                      <a:r>
                        <a:rPr lang="en-US" altLang="ko-KR" dirty="0"/>
                        <a:t> City</a:t>
                      </a:r>
                      <a:endParaRPr lang="ko-KR" altLang="en-US" dirty="0"/>
                    </a:p>
                  </a:txBody>
                  <a:tcPr/>
                </a:tc>
                <a:tc>
                  <a:txBody>
                    <a:bodyPr/>
                    <a:lstStyle/>
                    <a:p>
                      <a:pPr latinLnBrk="1"/>
                      <a:endParaRPr lang="ko-KR" altLang="en-US" dirty="0"/>
                    </a:p>
                  </a:txBody>
                  <a:tcPr/>
                </a:tc>
                <a:tc>
                  <a:txBody>
                    <a:bodyPr/>
                    <a:lstStyle/>
                    <a:p>
                      <a:pPr latinLnBrk="1"/>
                      <a:r>
                        <a:rPr lang="en-US" altLang="ko-KR" dirty="0" err="1"/>
                        <a:t>Gangneung</a:t>
                      </a:r>
                      <a:r>
                        <a:rPr lang="en-US" altLang="ko-KR" dirty="0"/>
                        <a:t> City</a:t>
                      </a:r>
                      <a:endParaRPr lang="ko-KR" altLang="en-US" dirty="0"/>
                    </a:p>
                  </a:txBody>
                  <a:tcPr/>
                </a:tc>
                <a:tc>
                  <a:txBody>
                    <a:bodyPr/>
                    <a:lstStyle/>
                    <a:p>
                      <a:pPr latinLnBrk="1"/>
                      <a:endParaRPr lang="ko-KR" altLang="en-US" dirty="0"/>
                    </a:p>
                  </a:txBody>
                  <a:tcPr/>
                </a:tc>
                <a:tc>
                  <a:txBody>
                    <a:bodyPr/>
                    <a:lstStyle/>
                    <a:p>
                      <a:pPr latinLnBrk="1"/>
                      <a:r>
                        <a:rPr lang="en-US" altLang="ko-KR" dirty="0">
                          <a:hlinkClick r:id="rId7"/>
                        </a:rPr>
                        <a:t>https://www.gn.go.kr/www/contents.do?key=721</a:t>
                      </a:r>
                      <a:endParaRPr lang="ko-KR" altLang="en-US" dirty="0"/>
                    </a:p>
                  </a:txBody>
                  <a:tcPr/>
                </a:tc>
                <a:extLst>
                  <a:ext uri="{0D108BD9-81ED-4DB2-BD59-A6C34878D82A}">
                    <a16:rowId xmlns:a16="http://schemas.microsoft.com/office/drawing/2014/main" val="1527418098"/>
                  </a:ext>
                </a:extLst>
              </a:tr>
              <a:tr h="452357">
                <a:tc>
                  <a:txBody>
                    <a:bodyPr/>
                    <a:lstStyle/>
                    <a:p>
                      <a:pPr latinLnBrk="1"/>
                      <a:r>
                        <a:rPr lang="en-US" altLang="ko-KR" dirty="0" err="1"/>
                        <a:t>Wonju</a:t>
                      </a:r>
                      <a:r>
                        <a:rPr lang="en-US" altLang="ko-KR" dirty="0"/>
                        <a:t> City</a:t>
                      </a:r>
                      <a:endParaRPr lang="ko-KR" altLang="en-US" dirty="0"/>
                    </a:p>
                  </a:txBody>
                  <a:tcPr/>
                </a:tc>
                <a:tc>
                  <a:txBody>
                    <a:bodyPr/>
                    <a:lstStyle/>
                    <a:p>
                      <a:pPr latinLnBrk="1"/>
                      <a:endParaRPr lang="ko-KR" altLang="en-US" dirty="0"/>
                    </a:p>
                  </a:txBody>
                  <a:tcPr/>
                </a:tc>
                <a:tc>
                  <a:txBody>
                    <a:bodyPr/>
                    <a:lstStyle/>
                    <a:p>
                      <a:pPr latinLnBrk="1"/>
                      <a:r>
                        <a:rPr lang="en-US" altLang="ko-KR" dirty="0" err="1"/>
                        <a:t>Wonju</a:t>
                      </a:r>
                      <a:r>
                        <a:rPr lang="en-US" altLang="ko-KR" dirty="0"/>
                        <a:t> city</a:t>
                      </a:r>
                      <a:endParaRPr lang="ko-KR" altLang="en-US" dirty="0"/>
                    </a:p>
                  </a:txBody>
                  <a:tcPr/>
                </a:tc>
                <a:tc>
                  <a:txBody>
                    <a:bodyPr/>
                    <a:lstStyle/>
                    <a:p>
                      <a:pPr latinLnBrk="1"/>
                      <a:endParaRPr lang="ko-KR" altLang="en-US" dirty="0"/>
                    </a:p>
                  </a:txBody>
                  <a:tcPr/>
                </a:tc>
                <a:tc>
                  <a:txBody>
                    <a:bodyPr/>
                    <a:lstStyle/>
                    <a:p>
                      <a:pPr latinLnBrk="1"/>
                      <a:r>
                        <a:rPr lang="en-US" altLang="ko-KR" dirty="0">
                          <a:hlinkClick r:id="rId8"/>
                        </a:rPr>
                        <a:t>http://www.wonju.go.kr/www/contents.do?key=235</a:t>
                      </a:r>
                      <a:endParaRPr lang="ko-KR" altLang="en-US" dirty="0"/>
                    </a:p>
                  </a:txBody>
                  <a:tcPr/>
                </a:tc>
                <a:extLst>
                  <a:ext uri="{0D108BD9-81ED-4DB2-BD59-A6C34878D82A}">
                    <a16:rowId xmlns:a16="http://schemas.microsoft.com/office/drawing/2014/main" val="905947348"/>
                  </a:ext>
                </a:extLst>
              </a:tr>
              <a:tr h="452357">
                <a:tc>
                  <a:txBody>
                    <a:bodyPr/>
                    <a:lstStyle/>
                    <a:p>
                      <a:pPr latinLnBrk="1"/>
                      <a:r>
                        <a:rPr lang="en-US" altLang="ko-KR" dirty="0" err="1"/>
                        <a:t>Hongcheongun</a:t>
                      </a:r>
                      <a:endParaRPr lang="ko-KR" altLang="en-US" dirty="0"/>
                    </a:p>
                  </a:txBody>
                  <a:tcPr/>
                </a:tc>
                <a:tc>
                  <a:txBody>
                    <a:bodyPr/>
                    <a:lstStyle/>
                    <a:p>
                      <a:pPr latinLnBrk="1"/>
                      <a:endParaRPr lang="ko-KR" altLang="en-US" dirty="0"/>
                    </a:p>
                  </a:txBody>
                  <a:tcPr/>
                </a:tc>
                <a:tc>
                  <a:txBody>
                    <a:bodyPr/>
                    <a:lstStyle/>
                    <a:p>
                      <a:pPr latinLnBrk="1"/>
                      <a:r>
                        <a:rPr lang="en-US" altLang="ko-KR" dirty="0" err="1"/>
                        <a:t>Hongcheon</a:t>
                      </a:r>
                      <a:r>
                        <a:rPr lang="en-US" altLang="ko-KR" dirty="0"/>
                        <a:t> </a:t>
                      </a:r>
                      <a:endParaRPr lang="ko-KR" altLang="en-US" dirty="0"/>
                    </a:p>
                  </a:txBody>
                  <a:tcPr/>
                </a:tc>
                <a:tc>
                  <a:txBody>
                    <a:bodyPr/>
                    <a:lstStyle/>
                    <a:p>
                      <a:pPr latinLnBrk="1"/>
                      <a:endParaRPr lang="ko-KR" altLang="en-US" dirty="0"/>
                    </a:p>
                  </a:txBody>
                  <a:tcPr/>
                </a:tc>
                <a:tc>
                  <a:txBody>
                    <a:bodyPr/>
                    <a:lstStyle/>
                    <a:p>
                      <a:pPr latinLnBrk="1"/>
                      <a:r>
                        <a:rPr lang="en-US" altLang="ko-KR" dirty="0">
                          <a:hlinkClick r:id="rId9"/>
                        </a:rPr>
                        <a:t>https://www.hongcheon.go.kr/www/contents.do?key=305</a:t>
                      </a:r>
                      <a:endParaRPr lang="ko-KR" altLang="en-US" dirty="0"/>
                    </a:p>
                  </a:txBody>
                  <a:tcPr/>
                </a:tc>
                <a:extLst>
                  <a:ext uri="{0D108BD9-81ED-4DB2-BD59-A6C34878D82A}">
                    <a16:rowId xmlns:a16="http://schemas.microsoft.com/office/drawing/2014/main" val="2619320692"/>
                  </a:ext>
                </a:extLst>
              </a:tr>
            </a:tbl>
          </a:graphicData>
        </a:graphic>
      </p:graphicFrame>
      <p:pic>
        <p:nvPicPr>
          <p:cNvPr id="7" name="그림 6">
            <a:extLst>
              <a:ext uri="{FF2B5EF4-FFF2-40B4-BE49-F238E27FC236}">
                <a16:creationId xmlns:a16="http://schemas.microsoft.com/office/drawing/2014/main" id="{741E04F0-4D28-43A0-80D5-725D1FC6BADB}"/>
              </a:ext>
            </a:extLst>
          </p:cNvPr>
          <p:cNvPicPr>
            <a:picLocks noChangeAspect="1"/>
          </p:cNvPicPr>
          <p:nvPr/>
        </p:nvPicPr>
        <p:blipFill>
          <a:blip r:embed="rId10"/>
          <a:stretch>
            <a:fillRect/>
          </a:stretch>
        </p:blipFill>
        <p:spPr>
          <a:xfrm>
            <a:off x="4780804" y="6556984"/>
            <a:ext cx="1562235" cy="602032"/>
          </a:xfrm>
          <a:prstGeom prst="rect">
            <a:avLst/>
          </a:prstGeom>
        </p:spPr>
      </p:pic>
      <p:pic>
        <p:nvPicPr>
          <p:cNvPr id="8" name="그림 7">
            <a:extLst>
              <a:ext uri="{FF2B5EF4-FFF2-40B4-BE49-F238E27FC236}">
                <a16:creationId xmlns:a16="http://schemas.microsoft.com/office/drawing/2014/main" id="{1E1067C7-C39A-4A6E-99C4-C27DCD410358}"/>
              </a:ext>
            </a:extLst>
          </p:cNvPr>
          <p:cNvPicPr>
            <a:picLocks noChangeAspect="1"/>
          </p:cNvPicPr>
          <p:nvPr/>
        </p:nvPicPr>
        <p:blipFill>
          <a:blip r:embed="rId11"/>
          <a:stretch>
            <a:fillRect/>
          </a:stretch>
        </p:blipFill>
        <p:spPr>
          <a:xfrm>
            <a:off x="4759342" y="10580559"/>
            <a:ext cx="1562235" cy="659748"/>
          </a:xfrm>
          <a:prstGeom prst="rect">
            <a:avLst/>
          </a:prstGeom>
        </p:spPr>
      </p:pic>
      <p:pic>
        <p:nvPicPr>
          <p:cNvPr id="9" name="그림 8">
            <a:extLst>
              <a:ext uri="{FF2B5EF4-FFF2-40B4-BE49-F238E27FC236}">
                <a16:creationId xmlns:a16="http://schemas.microsoft.com/office/drawing/2014/main" id="{73CED140-D269-43CA-AC60-47851EAAA86E}"/>
              </a:ext>
            </a:extLst>
          </p:cNvPr>
          <p:cNvPicPr>
            <a:picLocks noChangeAspect="1"/>
          </p:cNvPicPr>
          <p:nvPr/>
        </p:nvPicPr>
        <p:blipFill>
          <a:blip r:embed="rId12"/>
          <a:stretch>
            <a:fillRect/>
          </a:stretch>
        </p:blipFill>
        <p:spPr>
          <a:xfrm>
            <a:off x="4780804" y="7450860"/>
            <a:ext cx="1139342" cy="873744"/>
          </a:xfrm>
          <a:prstGeom prst="rect">
            <a:avLst/>
          </a:prstGeom>
        </p:spPr>
      </p:pic>
      <p:pic>
        <p:nvPicPr>
          <p:cNvPr id="11" name="그림 10">
            <a:extLst>
              <a:ext uri="{FF2B5EF4-FFF2-40B4-BE49-F238E27FC236}">
                <a16:creationId xmlns:a16="http://schemas.microsoft.com/office/drawing/2014/main" id="{0B05EF55-B3DE-47E1-B0ED-E565C0953B87}"/>
              </a:ext>
            </a:extLst>
          </p:cNvPr>
          <p:cNvPicPr>
            <a:picLocks noChangeAspect="1"/>
          </p:cNvPicPr>
          <p:nvPr/>
        </p:nvPicPr>
        <p:blipFill>
          <a:blip r:embed="rId13"/>
          <a:stretch>
            <a:fillRect/>
          </a:stretch>
        </p:blipFill>
        <p:spPr>
          <a:xfrm>
            <a:off x="4758242" y="8346031"/>
            <a:ext cx="1279531" cy="540833"/>
          </a:xfrm>
          <a:prstGeom prst="rect">
            <a:avLst/>
          </a:prstGeom>
        </p:spPr>
      </p:pic>
      <p:pic>
        <p:nvPicPr>
          <p:cNvPr id="12" name="그림 11">
            <a:extLst>
              <a:ext uri="{FF2B5EF4-FFF2-40B4-BE49-F238E27FC236}">
                <a16:creationId xmlns:a16="http://schemas.microsoft.com/office/drawing/2014/main" id="{06986FC3-5184-4C75-8155-335CCC7EC46D}"/>
              </a:ext>
            </a:extLst>
          </p:cNvPr>
          <p:cNvPicPr>
            <a:picLocks noChangeAspect="1"/>
          </p:cNvPicPr>
          <p:nvPr/>
        </p:nvPicPr>
        <p:blipFill>
          <a:blip r:embed="rId14"/>
          <a:stretch>
            <a:fillRect/>
          </a:stretch>
        </p:blipFill>
        <p:spPr>
          <a:xfrm>
            <a:off x="4758242" y="11746147"/>
            <a:ext cx="1409587" cy="1068165"/>
          </a:xfrm>
          <a:prstGeom prst="rect">
            <a:avLst/>
          </a:prstGeom>
        </p:spPr>
      </p:pic>
      <p:pic>
        <p:nvPicPr>
          <p:cNvPr id="13" name="그림 12">
            <a:extLst>
              <a:ext uri="{FF2B5EF4-FFF2-40B4-BE49-F238E27FC236}">
                <a16:creationId xmlns:a16="http://schemas.microsoft.com/office/drawing/2014/main" id="{E613B5E0-AFAA-4560-877F-522669F16A5F}"/>
              </a:ext>
            </a:extLst>
          </p:cNvPr>
          <p:cNvPicPr>
            <a:picLocks noChangeAspect="1"/>
          </p:cNvPicPr>
          <p:nvPr/>
        </p:nvPicPr>
        <p:blipFill>
          <a:blip r:embed="rId15"/>
          <a:stretch>
            <a:fillRect/>
          </a:stretch>
        </p:blipFill>
        <p:spPr>
          <a:xfrm>
            <a:off x="4623362" y="13282022"/>
            <a:ext cx="1719677" cy="644879"/>
          </a:xfrm>
          <a:prstGeom prst="rect">
            <a:avLst/>
          </a:prstGeom>
        </p:spPr>
      </p:pic>
      <p:pic>
        <p:nvPicPr>
          <p:cNvPr id="14" name="그림 13">
            <a:extLst>
              <a:ext uri="{FF2B5EF4-FFF2-40B4-BE49-F238E27FC236}">
                <a16:creationId xmlns:a16="http://schemas.microsoft.com/office/drawing/2014/main" id="{70341433-CBD1-424A-B0C4-7C266803F757}"/>
              </a:ext>
            </a:extLst>
          </p:cNvPr>
          <p:cNvPicPr>
            <a:picLocks noChangeAspect="1"/>
          </p:cNvPicPr>
          <p:nvPr/>
        </p:nvPicPr>
        <p:blipFill>
          <a:blip r:embed="rId16"/>
          <a:stretch>
            <a:fillRect/>
          </a:stretch>
        </p:blipFill>
        <p:spPr>
          <a:xfrm>
            <a:off x="4658802" y="14223963"/>
            <a:ext cx="1360345" cy="981692"/>
          </a:xfrm>
          <a:prstGeom prst="rect">
            <a:avLst/>
          </a:prstGeom>
        </p:spPr>
      </p:pic>
      <p:pic>
        <p:nvPicPr>
          <p:cNvPr id="15" name="그림 14">
            <a:extLst>
              <a:ext uri="{FF2B5EF4-FFF2-40B4-BE49-F238E27FC236}">
                <a16:creationId xmlns:a16="http://schemas.microsoft.com/office/drawing/2014/main" id="{C5F79DBC-1646-4A46-88FF-399C3080CC77}"/>
              </a:ext>
            </a:extLst>
          </p:cNvPr>
          <p:cNvPicPr>
            <a:picLocks noChangeAspect="1"/>
          </p:cNvPicPr>
          <p:nvPr/>
        </p:nvPicPr>
        <p:blipFill>
          <a:blip r:embed="rId17"/>
          <a:stretch>
            <a:fillRect/>
          </a:stretch>
        </p:blipFill>
        <p:spPr>
          <a:xfrm>
            <a:off x="4758242" y="15783252"/>
            <a:ext cx="1360345" cy="1162076"/>
          </a:xfrm>
          <a:prstGeom prst="rect">
            <a:avLst/>
          </a:prstGeom>
        </p:spPr>
      </p:pic>
      <p:pic>
        <p:nvPicPr>
          <p:cNvPr id="16" name="그림 15">
            <a:extLst>
              <a:ext uri="{FF2B5EF4-FFF2-40B4-BE49-F238E27FC236}">
                <a16:creationId xmlns:a16="http://schemas.microsoft.com/office/drawing/2014/main" id="{B67322E9-0F6F-44B2-961F-CCE6548AC96D}"/>
              </a:ext>
            </a:extLst>
          </p:cNvPr>
          <p:cNvPicPr>
            <a:picLocks noChangeAspect="1"/>
          </p:cNvPicPr>
          <p:nvPr/>
        </p:nvPicPr>
        <p:blipFill>
          <a:blip r:embed="rId18"/>
          <a:stretch>
            <a:fillRect/>
          </a:stretch>
        </p:blipFill>
        <p:spPr>
          <a:xfrm>
            <a:off x="4713498" y="9311528"/>
            <a:ext cx="1409822" cy="426757"/>
          </a:xfrm>
          <a:prstGeom prst="rect">
            <a:avLst/>
          </a:prstGeom>
        </p:spPr>
      </p:pic>
    </p:spTree>
    <p:extLst>
      <p:ext uri="{BB962C8B-B14F-4D97-AF65-F5344CB8AC3E}">
        <p14:creationId xmlns:p14="http://schemas.microsoft.com/office/powerpoint/2010/main" val="1244982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7406" y="1285873"/>
            <a:ext cx="8875333" cy="3501532"/>
          </a:xfrm>
          <a:prstGeom prst="rect">
            <a:avLst/>
          </a:prstGeom>
        </p:spPr>
      </p:pic>
      <p:sp>
        <p:nvSpPr>
          <p:cNvPr id="5" name="Rectangle 4"/>
          <p:cNvSpPr/>
          <p:nvPr/>
        </p:nvSpPr>
        <p:spPr>
          <a:xfrm>
            <a:off x="2260365" y="5754848"/>
            <a:ext cx="2838107" cy="646331"/>
          </a:xfrm>
          <a:prstGeom prst="rect">
            <a:avLst/>
          </a:prstGeom>
        </p:spPr>
        <p:txBody>
          <a:bodyPr wrap="square">
            <a:spAutoFit/>
          </a:bodyPr>
          <a:lstStyle/>
          <a:p>
            <a:r>
              <a:rPr lang="en-US" altLang="ko-KR" dirty="0">
                <a:ln w="0"/>
                <a:solidFill>
                  <a:schemeClr val="accent1"/>
                </a:solidFill>
                <a:effectLst>
                  <a:outerShdw blurRad="38100" dist="25400" dir="5400000" algn="ctr" rotWithShape="0">
                    <a:srgbClr val="6E747A">
                      <a:alpha val="43000"/>
                    </a:srgbClr>
                  </a:outerShdw>
                </a:effectLst>
              </a:rPr>
              <a:t>the bar takes up the full width</a:t>
            </a:r>
            <a:endParaRPr lang="en-US" altLang="ko-KR" dirty="0">
              <a:solidFill>
                <a:srgbClr val="FF0000"/>
              </a:solidFill>
            </a:endParaRPr>
          </a:p>
        </p:txBody>
      </p:sp>
      <p:cxnSp>
        <p:nvCxnSpPr>
          <p:cNvPr id="7" name="Straight Arrow Connector 6"/>
          <p:cNvCxnSpPr/>
          <p:nvPr/>
        </p:nvCxnSpPr>
        <p:spPr>
          <a:xfrm flipV="1">
            <a:off x="2659310" y="4930019"/>
            <a:ext cx="1015067" cy="824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E12698-8489-427E-999D-9F6952BEDBFB}"/>
              </a:ext>
            </a:extLst>
          </p:cNvPr>
          <p:cNvSpPr txBox="1"/>
          <p:nvPr/>
        </p:nvSpPr>
        <p:spPr>
          <a:xfrm>
            <a:off x="26905" y="1294399"/>
            <a:ext cx="5558118" cy="923330"/>
          </a:xfrm>
          <a:prstGeom prst="rect">
            <a:avLst/>
          </a:prstGeom>
          <a:noFill/>
        </p:spPr>
        <p:txBody>
          <a:bodyPr wrap="square" rtlCol="0">
            <a:spAutoFit/>
          </a:bodyPr>
          <a:lstStyle/>
          <a:p>
            <a:r>
              <a:rPr lang="en-US" altLang="ko-KR" dirty="0">
                <a:ln w="0"/>
                <a:solidFill>
                  <a:schemeClr val="accent1"/>
                </a:solidFill>
                <a:effectLst>
                  <a:outerShdw blurRad="38100" dist="25400" dir="5400000" algn="ctr" rotWithShape="0">
                    <a:srgbClr val="6E747A">
                      <a:alpha val="43000"/>
                    </a:srgbClr>
                  </a:outerShdw>
                </a:effectLst>
              </a:rPr>
              <a:t>This has to be implemented, the collapsed bar should be solid color, not transparent, only the those in display need to be transparent.</a:t>
            </a:r>
            <a:endParaRPr lang="ko-KR" altLang="en-US" dirty="0">
              <a:ln w="0"/>
              <a:solidFill>
                <a:schemeClr val="accent1"/>
              </a:solidFill>
              <a:effectLst>
                <a:outerShdw blurRad="38100" dist="25400" dir="5400000" algn="ctr" rotWithShape="0">
                  <a:srgbClr val="6E747A">
                    <a:alpha val="43000"/>
                  </a:srgbClr>
                </a:outerShdw>
              </a:effectLst>
            </a:endParaRPr>
          </a:p>
        </p:txBody>
      </p:sp>
      <p:sp>
        <p:nvSpPr>
          <p:cNvPr id="3" name="직사각형 2">
            <a:extLst>
              <a:ext uri="{FF2B5EF4-FFF2-40B4-BE49-F238E27FC236}">
                <a16:creationId xmlns:a16="http://schemas.microsoft.com/office/drawing/2014/main" id="{6EE5A7AB-EBD7-4206-8D84-4CE3BE027958}"/>
              </a:ext>
            </a:extLst>
          </p:cNvPr>
          <p:cNvSpPr/>
          <p:nvPr/>
        </p:nvSpPr>
        <p:spPr>
          <a:xfrm>
            <a:off x="1787236" y="2313709"/>
            <a:ext cx="637309" cy="2616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70366F71-8022-4E22-AB2D-2F42F998CB59}"/>
              </a:ext>
            </a:extLst>
          </p:cNvPr>
          <p:cNvSpPr/>
          <p:nvPr/>
        </p:nvSpPr>
        <p:spPr>
          <a:xfrm>
            <a:off x="2424545" y="2313709"/>
            <a:ext cx="637309" cy="2616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4B6A752-9C75-4709-A5EA-80C3CCA9FC69}"/>
              </a:ext>
            </a:extLst>
          </p:cNvPr>
          <p:cNvSpPr/>
          <p:nvPr/>
        </p:nvSpPr>
        <p:spPr>
          <a:xfrm>
            <a:off x="3061854" y="2313709"/>
            <a:ext cx="7180885" cy="2616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41ED7027-3699-4CCD-8641-954603BC0F3B}"/>
              </a:ext>
            </a:extLst>
          </p:cNvPr>
          <p:cNvSpPr/>
          <p:nvPr/>
        </p:nvSpPr>
        <p:spPr>
          <a:xfrm>
            <a:off x="3061854" y="4724400"/>
            <a:ext cx="7180885" cy="205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Patents</a:t>
            </a:r>
            <a:endParaRPr lang="ko-KR" altLang="en-US" dirty="0"/>
          </a:p>
        </p:txBody>
      </p:sp>
      <p:sp>
        <p:nvSpPr>
          <p:cNvPr id="11" name="직사각형 10">
            <a:extLst>
              <a:ext uri="{FF2B5EF4-FFF2-40B4-BE49-F238E27FC236}">
                <a16:creationId xmlns:a16="http://schemas.microsoft.com/office/drawing/2014/main" id="{245EE15E-7001-48B7-8181-7A1F1D0DC99C}"/>
              </a:ext>
            </a:extLst>
          </p:cNvPr>
          <p:cNvSpPr/>
          <p:nvPr/>
        </p:nvSpPr>
        <p:spPr>
          <a:xfrm>
            <a:off x="3061854" y="2313709"/>
            <a:ext cx="2370758" cy="24106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4E82A0E-ABEB-410E-9121-E3291DEF9A79}"/>
              </a:ext>
            </a:extLst>
          </p:cNvPr>
          <p:cNvSpPr/>
          <p:nvPr/>
        </p:nvSpPr>
        <p:spPr>
          <a:xfrm>
            <a:off x="5432612" y="2313709"/>
            <a:ext cx="2370758" cy="24106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74EDC38-C677-4A20-B47A-48080B489398}"/>
              </a:ext>
            </a:extLst>
          </p:cNvPr>
          <p:cNvSpPr txBox="1"/>
          <p:nvPr/>
        </p:nvSpPr>
        <p:spPr>
          <a:xfrm>
            <a:off x="3541059" y="3429000"/>
            <a:ext cx="1344706" cy="369332"/>
          </a:xfrm>
          <a:prstGeom prst="rect">
            <a:avLst/>
          </a:prstGeom>
          <a:noFill/>
        </p:spPr>
        <p:txBody>
          <a:bodyPr wrap="square" rtlCol="0">
            <a:spAutoFit/>
          </a:bodyPr>
          <a:lstStyle/>
          <a:p>
            <a:r>
              <a:rPr lang="en-US" altLang="ko-KR" dirty="0"/>
              <a:t>Patent 1</a:t>
            </a:r>
            <a:endParaRPr lang="ko-KR" altLang="en-US" dirty="0"/>
          </a:p>
        </p:txBody>
      </p:sp>
      <p:sp>
        <p:nvSpPr>
          <p:cNvPr id="15" name="TextBox 14">
            <a:extLst>
              <a:ext uri="{FF2B5EF4-FFF2-40B4-BE49-F238E27FC236}">
                <a16:creationId xmlns:a16="http://schemas.microsoft.com/office/drawing/2014/main" id="{6B687EAE-CEAB-4AF7-A4E8-8413E186F753}"/>
              </a:ext>
            </a:extLst>
          </p:cNvPr>
          <p:cNvSpPr txBox="1"/>
          <p:nvPr/>
        </p:nvSpPr>
        <p:spPr>
          <a:xfrm>
            <a:off x="6140824" y="3392252"/>
            <a:ext cx="1344706" cy="369332"/>
          </a:xfrm>
          <a:prstGeom prst="rect">
            <a:avLst/>
          </a:prstGeom>
          <a:noFill/>
        </p:spPr>
        <p:txBody>
          <a:bodyPr wrap="square" rtlCol="0">
            <a:spAutoFit/>
          </a:bodyPr>
          <a:lstStyle/>
          <a:p>
            <a:r>
              <a:rPr lang="en-US" altLang="ko-KR" dirty="0"/>
              <a:t>Patent 2</a:t>
            </a:r>
            <a:endParaRPr lang="ko-KR" altLang="en-US" dirty="0"/>
          </a:p>
        </p:txBody>
      </p:sp>
      <p:sp>
        <p:nvSpPr>
          <p:cNvPr id="16" name="TextBox 15">
            <a:extLst>
              <a:ext uri="{FF2B5EF4-FFF2-40B4-BE49-F238E27FC236}">
                <a16:creationId xmlns:a16="http://schemas.microsoft.com/office/drawing/2014/main" id="{930F3A0A-23AA-4FD3-8BA7-6AA686158EB9}"/>
              </a:ext>
            </a:extLst>
          </p:cNvPr>
          <p:cNvSpPr txBox="1"/>
          <p:nvPr/>
        </p:nvSpPr>
        <p:spPr>
          <a:xfrm>
            <a:off x="8484687" y="3429000"/>
            <a:ext cx="1344706" cy="369332"/>
          </a:xfrm>
          <a:prstGeom prst="rect">
            <a:avLst/>
          </a:prstGeom>
          <a:noFill/>
        </p:spPr>
        <p:txBody>
          <a:bodyPr wrap="square" rtlCol="0">
            <a:spAutoFit/>
          </a:bodyPr>
          <a:lstStyle/>
          <a:p>
            <a:r>
              <a:rPr lang="en-US" altLang="ko-KR" dirty="0"/>
              <a:t>Patent 3</a:t>
            </a:r>
            <a:endParaRPr lang="ko-KR" altLang="en-US" dirty="0"/>
          </a:p>
        </p:txBody>
      </p:sp>
      <p:sp>
        <p:nvSpPr>
          <p:cNvPr id="17" name="직사각형 16">
            <a:extLst>
              <a:ext uri="{FF2B5EF4-FFF2-40B4-BE49-F238E27FC236}">
                <a16:creationId xmlns:a16="http://schemas.microsoft.com/office/drawing/2014/main" id="{961FF348-C000-4BEB-9F69-362C3E6E3BB5}"/>
              </a:ext>
            </a:extLst>
          </p:cNvPr>
          <p:cNvSpPr/>
          <p:nvPr/>
        </p:nvSpPr>
        <p:spPr>
          <a:xfrm>
            <a:off x="10067365" y="2313709"/>
            <a:ext cx="175374" cy="2410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AFF4D71-F8AD-4974-BCEE-79388B72F179}"/>
              </a:ext>
            </a:extLst>
          </p:cNvPr>
          <p:cNvSpPr/>
          <p:nvPr/>
        </p:nvSpPr>
        <p:spPr>
          <a:xfrm>
            <a:off x="9891991" y="2313709"/>
            <a:ext cx="175374" cy="241069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더하기 기호 18">
            <a:extLst>
              <a:ext uri="{FF2B5EF4-FFF2-40B4-BE49-F238E27FC236}">
                <a16:creationId xmlns:a16="http://schemas.microsoft.com/office/drawing/2014/main" id="{638D15F3-80CB-4B24-98C1-ED3F7BAE7DCD}"/>
              </a:ext>
            </a:extLst>
          </p:cNvPr>
          <p:cNvSpPr/>
          <p:nvPr/>
        </p:nvSpPr>
        <p:spPr>
          <a:xfrm>
            <a:off x="9891418" y="3555965"/>
            <a:ext cx="175374" cy="2056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92D23A15-D79C-46DF-AE22-9390F6F9E125}"/>
              </a:ext>
            </a:extLst>
          </p:cNvPr>
          <p:cNvSpPr txBox="1"/>
          <p:nvPr/>
        </p:nvSpPr>
        <p:spPr>
          <a:xfrm>
            <a:off x="2458156" y="2850775"/>
            <a:ext cx="430887" cy="1709911"/>
          </a:xfrm>
          <a:prstGeom prst="rect">
            <a:avLst/>
          </a:prstGeom>
          <a:noFill/>
        </p:spPr>
        <p:txBody>
          <a:bodyPr vert="eaVert" wrap="square" rtlCol="0">
            <a:spAutoFit/>
          </a:bodyPr>
          <a:lstStyle/>
          <a:p>
            <a:r>
              <a:rPr lang="en-US" altLang="ko-KR" sz="1600" dirty="0"/>
              <a:t>Certificates</a:t>
            </a:r>
            <a:endParaRPr lang="ko-KR" altLang="en-US" sz="1600" dirty="0"/>
          </a:p>
        </p:txBody>
      </p:sp>
      <p:sp>
        <p:nvSpPr>
          <p:cNvPr id="23" name="TextBox 22">
            <a:extLst>
              <a:ext uri="{FF2B5EF4-FFF2-40B4-BE49-F238E27FC236}">
                <a16:creationId xmlns:a16="http://schemas.microsoft.com/office/drawing/2014/main" id="{FACC1311-49DC-408D-B3FB-9A782023760E}"/>
              </a:ext>
            </a:extLst>
          </p:cNvPr>
          <p:cNvSpPr txBox="1"/>
          <p:nvPr/>
        </p:nvSpPr>
        <p:spPr>
          <a:xfrm>
            <a:off x="1911309" y="2850775"/>
            <a:ext cx="430887" cy="1709911"/>
          </a:xfrm>
          <a:prstGeom prst="rect">
            <a:avLst/>
          </a:prstGeom>
          <a:noFill/>
        </p:spPr>
        <p:txBody>
          <a:bodyPr vert="eaVert" wrap="square" rtlCol="0">
            <a:spAutoFit/>
          </a:bodyPr>
          <a:lstStyle/>
          <a:p>
            <a:r>
              <a:rPr lang="en-US" altLang="ko-KR" sz="1600" dirty="0"/>
              <a:t>Award</a:t>
            </a:r>
            <a:endParaRPr lang="ko-KR" altLang="en-US" sz="1600" dirty="0"/>
          </a:p>
        </p:txBody>
      </p:sp>
      <p:cxnSp>
        <p:nvCxnSpPr>
          <p:cNvPr id="12" name="직선 화살표 연결선 11">
            <a:extLst>
              <a:ext uri="{FF2B5EF4-FFF2-40B4-BE49-F238E27FC236}">
                <a16:creationId xmlns:a16="http://schemas.microsoft.com/office/drawing/2014/main" id="{B6881A4E-D937-4B70-857D-C647947FB256}"/>
              </a:ext>
            </a:extLst>
          </p:cNvPr>
          <p:cNvCxnSpPr/>
          <p:nvPr/>
        </p:nvCxnSpPr>
        <p:spPr>
          <a:xfrm>
            <a:off x="1094509" y="2120577"/>
            <a:ext cx="1011381" cy="7301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1" name="그림 20">
            <a:extLst>
              <a:ext uri="{FF2B5EF4-FFF2-40B4-BE49-F238E27FC236}">
                <a16:creationId xmlns:a16="http://schemas.microsoft.com/office/drawing/2014/main" id="{E958BCE2-0C1F-48CA-A87A-A8925D6634A9}"/>
              </a:ext>
            </a:extLst>
          </p:cNvPr>
          <p:cNvPicPr>
            <a:picLocks noChangeAspect="1"/>
          </p:cNvPicPr>
          <p:nvPr/>
        </p:nvPicPr>
        <p:blipFill>
          <a:blip r:embed="rId3"/>
          <a:stretch>
            <a:fillRect/>
          </a:stretch>
        </p:blipFill>
        <p:spPr>
          <a:xfrm>
            <a:off x="7690674" y="1327481"/>
            <a:ext cx="3090823" cy="986227"/>
          </a:xfrm>
          <a:prstGeom prst="rect">
            <a:avLst/>
          </a:prstGeom>
        </p:spPr>
      </p:pic>
      <p:sp>
        <p:nvSpPr>
          <p:cNvPr id="22" name="TextBox 21">
            <a:extLst>
              <a:ext uri="{FF2B5EF4-FFF2-40B4-BE49-F238E27FC236}">
                <a16:creationId xmlns:a16="http://schemas.microsoft.com/office/drawing/2014/main" id="{81FA1D72-BDCB-4FFE-BF8D-2A8760D8C730}"/>
              </a:ext>
            </a:extLst>
          </p:cNvPr>
          <p:cNvSpPr txBox="1"/>
          <p:nvPr/>
        </p:nvSpPr>
        <p:spPr>
          <a:xfrm>
            <a:off x="7803370" y="692727"/>
            <a:ext cx="2559830" cy="577081"/>
          </a:xfrm>
          <a:prstGeom prst="rect">
            <a:avLst/>
          </a:prstGeom>
          <a:noFill/>
        </p:spPr>
        <p:txBody>
          <a:bodyPr wrap="square" rtlCol="0">
            <a:spAutoFit/>
          </a:bodyPr>
          <a:lstStyle/>
          <a:p>
            <a:r>
              <a:rPr lang="en-US" altLang="ko-KR" sz="1050" dirty="0">
                <a:solidFill>
                  <a:schemeClr val="accent1"/>
                </a:solidFill>
              </a:rPr>
              <a:t>PORTFOLIO needs to move down (top margin 50pt) to be centered in the space </a:t>
            </a:r>
            <a:endParaRPr lang="ko-KR" altLang="en-US" sz="1050" dirty="0">
              <a:solidFill>
                <a:schemeClr val="accent1"/>
              </a:solidFill>
            </a:endParaRPr>
          </a:p>
        </p:txBody>
      </p:sp>
      <p:cxnSp>
        <p:nvCxnSpPr>
          <p:cNvPr id="25" name="직선 화살표 연결선 24">
            <a:extLst>
              <a:ext uri="{FF2B5EF4-FFF2-40B4-BE49-F238E27FC236}">
                <a16:creationId xmlns:a16="http://schemas.microsoft.com/office/drawing/2014/main" id="{F347EDC2-5E27-4DBE-95F3-C2198BCDC28C}"/>
              </a:ext>
            </a:extLst>
          </p:cNvPr>
          <p:cNvCxnSpPr/>
          <p:nvPr/>
        </p:nvCxnSpPr>
        <p:spPr>
          <a:xfrm>
            <a:off x="8484687" y="1094509"/>
            <a:ext cx="0" cy="62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50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5970" y="874860"/>
            <a:ext cx="8380908" cy="4119429"/>
          </a:xfrm>
          <a:prstGeom prst="rect">
            <a:avLst/>
          </a:prstGeom>
        </p:spPr>
      </p:pic>
      <p:sp>
        <p:nvSpPr>
          <p:cNvPr id="3" name="Rectangle 2"/>
          <p:cNvSpPr/>
          <p:nvPr/>
        </p:nvSpPr>
        <p:spPr>
          <a:xfrm>
            <a:off x="3233489" y="5629013"/>
            <a:ext cx="4910255" cy="646331"/>
          </a:xfrm>
          <a:prstGeom prst="rect">
            <a:avLst/>
          </a:prstGeom>
        </p:spPr>
        <p:txBody>
          <a:bodyPr wrap="none">
            <a:spAutoFit/>
          </a:bodyPr>
          <a:lstStyle/>
          <a:p>
            <a:r>
              <a:rPr lang="en-US" altLang="ko-KR" dirty="0">
                <a:solidFill>
                  <a:srgbClr val="FF0000"/>
                </a:solidFill>
              </a:rPr>
              <a:t>Design</a:t>
            </a:r>
            <a:r>
              <a:rPr lang="en-US" altLang="ko-KR" dirty="0"/>
              <a:t> block and set alignment of text</a:t>
            </a:r>
          </a:p>
          <a:p>
            <a:r>
              <a:rPr lang="en-US" altLang="ko-KR" dirty="0">
                <a:solidFill>
                  <a:schemeClr val="accent1"/>
                </a:solidFill>
              </a:rPr>
              <a:t>Icons are too plain.. Think of something else.</a:t>
            </a:r>
          </a:p>
        </p:txBody>
      </p:sp>
      <p:cxnSp>
        <p:nvCxnSpPr>
          <p:cNvPr id="7" name="Straight Arrow Connector 6"/>
          <p:cNvCxnSpPr/>
          <p:nvPr/>
        </p:nvCxnSpPr>
        <p:spPr>
          <a:xfrm flipV="1">
            <a:off x="3724712" y="4764948"/>
            <a:ext cx="721453" cy="86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2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1192" y="986555"/>
            <a:ext cx="9341608" cy="4826447"/>
          </a:xfrm>
          <a:prstGeom prst="rect">
            <a:avLst/>
          </a:prstGeom>
        </p:spPr>
      </p:pic>
      <p:sp>
        <p:nvSpPr>
          <p:cNvPr id="4" name="Rectangle 3"/>
          <p:cNvSpPr/>
          <p:nvPr/>
        </p:nvSpPr>
        <p:spPr>
          <a:xfrm>
            <a:off x="1631192" y="5897461"/>
            <a:ext cx="2400016" cy="369332"/>
          </a:xfrm>
          <a:prstGeom prst="rect">
            <a:avLst/>
          </a:prstGeom>
        </p:spPr>
        <p:txBody>
          <a:bodyPr wrap="none">
            <a:spAutoFit/>
          </a:bodyPr>
          <a:lstStyle/>
          <a:p>
            <a:r>
              <a:rPr lang="en-US" altLang="ko-KR" dirty="0">
                <a:solidFill>
                  <a:srgbClr val="FF0000"/>
                </a:solidFill>
              </a:rPr>
              <a:t>Set alignment of text</a:t>
            </a:r>
          </a:p>
        </p:txBody>
      </p:sp>
      <p:cxnSp>
        <p:nvCxnSpPr>
          <p:cNvPr id="6" name="Straight Arrow Connector 5"/>
          <p:cNvCxnSpPr/>
          <p:nvPr/>
        </p:nvCxnSpPr>
        <p:spPr>
          <a:xfrm flipV="1">
            <a:off x="2046914" y="5436067"/>
            <a:ext cx="1065402" cy="528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21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5127" y="-114019"/>
            <a:ext cx="6585358" cy="2438690"/>
          </a:xfrm>
          <a:prstGeom prst="rect">
            <a:avLst/>
          </a:prstGeom>
        </p:spPr>
      </p:pic>
      <p:pic>
        <p:nvPicPr>
          <p:cNvPr id="3" name="Picture 2"/>
          <p:cNvPicPr>
            <a:picLocks noChangeAspect="1"/>
          </p:cNvPicPr>
          <p:nvPr/>
        </p:nvPicPr>
        <p:blipFill>
          <a:blip r:embed="rId3"/>
          <a:stretch>
            <a:fillRect/>
          </a:stretch>
        </p:blipFill>
        <p:spPr>
          <a:xfrm>
            <a:off x="1738651" y="1105326"/>
            <a:ext cx="5876424" cy="3150372"/>
          </a:xfrm>
          <a:prstGeom prst="rect">
            <a:avLst/>
          </a:prstGeom>
        </p:spPr>
      </p:pic>
      <p:pic>
        <p:nvPicPr>
          <p:cNvPr id="4" name="Picture 3"/>
          <p:cNvPicPr>
            <a:picLocks noChangeAspect="1"/>
          </p:cNvPicPr>
          <p:nvPr/>
        </p:nvPicPr>
        <p:blipFill>
          <a:blip r:embed="rId4"/>
          <a:stretch>
            <a:fillRect/>
          </a:stretch>
        </p:blipFill>
        <p:spPr>
          <a:xfrm>
            <a:off x="3100339" y="4363704"/>
            <a:ext cx="4978259" cy="2222678"/>
          </a:xfrm>
          <a:prstGeom prst="rect">
            <a:avLst/>
          </a:prstGeom>
        </p:spPr>
      </p:pic>
      <p:sp>
        <p:nvSpPr>
          <p:cNvPr id="5" name="Rectangle 4"/>
          <p:cNvSpPr/>
          <p:nvPr/>
        </p:nvSpPr>
        <p:spPr>
          <a:xfrm>
            <a:off x="4026716" y="3886366"/>
            <a:ext cx="6731211" cy="369332"/>
          </a:xfrm>
          <a:prstGeom prst="rect">
            <a:avLst/>
          </a:prstGeom>
        </p:spPr>
        <p:txBody>
          <a:bodyPr wrap="square">
            <a:spAutoFit/>
          </a:bodyPr>
          <a:lstStyle/>
          <a:p>
            <a:r>
              <a:rPr lang="en-US" altLang="ko-KR" dirty="0">
                <a:solidFill>
                  <a:srgbClr val="FF0000"/>
                </a:solidFill>
              </a:rPr>
              <a:t>Added image also design that block and Set alignment of text</a:t>
            </a:r>
          </a:p>
        </p:txBody>
      </p:sp>
      <p:sp>
        <p:nvSpPr>
          <p:cNvPr id="6" name="TextBox 5">
            <a:extLst>
              <a:ext uri="{FF2B5EF4-FFF2-40B4-BE49-F238E27FC236}">
                <a16:creationId xmlns:a16="http://schemas.microsoft.com/office/drawing/2014/main" id="{F7AE66F3-C906-4ABE-804E-A1DAB3759017}"/>
              </a:ext>
            </a:extLst>
          </p:cNvPr>
          <p:cNvSpPr txBox="1"/>
          <p:nvPr/>
        </p:nvSpPr>
        <p:spPr>
          <a:xfrm>
            <a:off x="412376" y="1891553"/>
            <a:ext cx="1326275" cy="2585323"/>
          </a:xfrm>
          <a:prstGeom prst="rect">
            <a:avLst/>
          </a:prstGeom>
          <a:noFill/>
        </p:spPr>
        <p:txBody>
          <a:bodyPr wrap="square" rtlCol="0">
            <a:spAutoFit/>
          </a:bodyPr>
          <a:lstStyle/>
          <a:p>
            <a:r>
              <a:rPr lang="en-US" altLang="ko-KR" dirty="0">
                <a:solidFill>
                  <a:schemeClr val="accent1"/>
                </a:solidFill>
              </a:rPr>
              <a:t>I provide you with reference pptx file, how this architecture diagram should be rendered</a:t>
            </a:r>
            <a:endParaRPr lang="ko-KR" altLang="en-US" dirty="0">
              <a:solidFill>
                <a:schemeClr val="accent1"/>
              </a:solidFill>
            </a:endParaRPr>
          </a:p>
        </p:txBody>
      </p:sp>
    </p:spTree>
    <p:extLst>
      <p:ext uri="{BB962C8B-B14F-4D97-AF65-F5344CB8AC3E}">
        <p14:creationId xmlns:p14="http://schemas.microsoft.com/office/powerpoint/2010/main" val="370730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2330" y="408531"/>
            <a:ext cx="9252502" cy="3812908"/>
          </a:xfrm>
          <a:prstGeom prst="rect">
            <a:avLst/>
          </a:prstGeom>
        </p:spPr>
      </p:pic>
      <p:sp>
        <p:nvSpPr>
          <p:cNvPr id="3" name="Rectangle 2"/>
          <p:cNvSpPr/>
          <p:nvPr/>
        </p:nvSpPr>
        <p:spPr>
          <a:xfrm>
            <a:off x="6470374" y="1550504"/>
            <a:ext cx="3200400" cy="215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 here fake app that </a:t>
            </a:r>
          </a:p>
          <a:p>
            <a:pPr algn="ctr"/>
            <a:r>
              <a:rPr lang="en-IN" dirty="0"/>
              <a:t>Now I put as empty</a:t>
            </a:r>
          </a:p>
        </p:txBody>
      </p:sp>
      <p:sp>
        <p:nvSpPr>
          <p:cNvPr id="4" name="Rectangle 3"/>
          <p:cNvSpPr/>
          <p:nvPr/>
        </p:nvSpPr>
        <p:spPr>
          <a:xfrm>
            <a:off x="1462421" y="3685974"/>
            <a:ext cx="6731211" cy="369332"/>
          </a:xfrm>
          <a:prstGeom prst="rect">
            <a:avLst/>
          </a:prstGeom>
        </p:spPr>
        <p:txBody>
          <a:bodyPr wrap="square">
            <a:spAutoFit/>
          </a:bodyPr>
          <a:lstStyle/>
          <a:p>
            <a:r>
              <a:rPr lang="en-US" altLang="ko-KR" dirty="0">
                <a:solidFill>
                  <a:srgbClr val="FF0000"/>
                </a:solidFill>
              </a:rPr>
              <a:t>Image resize, design that block and Set alignment of text</a:t>
            </a:r>
          </a:p>
        </p:txBody>
      </p:sp>
      <p:pic>
        <p:nvPicPr>
          <p:cNvPr id="5" name="Picture 4"/>
          <p:cNvPicPr>
            <a:picLocks noChangeAspect="1"/>
          </p:cNvPicPr>
          <p:nvPr/>
        </p:nvPicPr>
        <p:blipFill>
          <a:blip r:embed="rId3"/>
          <a:stretch>
            <a:fillRect/>
          </a:stretch>
        </p:blipFill>
        <p:spPr>
          <a:xfrm>
            <a:off x="1462421" y="4331257"/>
            <a:ext cx="6241774" cy="2223335"/>
          </a:xfrm>
          <a:prstGeom prst="rect">
            <a:avLst/>
          </a:prstGeom>
        </p:spPr>
      </p:pic>
      <p:sp>
        <p:nvSpPr>
          <p:cNvPr id="6" name="TextBox 5">
            <a:extLst>
              <a:ext uri="{FF2B5EF4-FFF2-40B4-BE49-F238E27FC236}">
                <a16:creationId xmlns:a16="http://schemas.microsoft.com/office/drawing/2014/main" id="{CDDCCFC7-4DF6-4A1C-9143-32252F81135F}"/>
              </a:ext>
            </a:extLst>
          </p:cNvPr>
          <p:cNvSpPr txBox="1"/>
          <p:nvPr/>
        </p:nvSpPr>
        <p:spPr>
          <a:xfrm>
            <a:off x="304800" y="1685365"/>
            <a:ext cx="860612" cy="246221"/>
          </a:xfrm>
          <a:prstGeom prst="rect">
            <a:avLst/>
          </a:prstGeom>
          <a:noFill/>
        </p:spPr>
        <p:txBody>
          <a:bodyPr wrap="square" rtlCol="0">
            <a:spAutoFit/>
          </a:bodyPr>
          <a:lstStyle/>
          <a:p>
            <a:r>
              <a:rPr lang="en-US" altLang="ko-KR" sz="1000" dirty="0">
                <a:solidFill>
                  <a:schemeClr val="accent1"/>
                </a:solidFill>
              </a:rPr>
              <a:t>remove</a:t>
            </a:r>
            <a:endParaRPr lang="ko-KR" altLang="en-US" sz="1000" dirty="0">
              <a:solidFill>
                <a:schemeClr val="accent1"/>
              </a:solidFill>
            </a:endParaRPr>
          </a:p>
        </p:txBody>
      </p:sp>
      <p:cxnSp>
        <p:nvCxnSpPr>
          <p:cNvPr id="8" name="직선 화살표 연결선 7">
            <a:extLst>
              <a:ext uri="{FF2B5EF4-FFF2-40B4-BE49-F238E27FC236}">
                <a16:creationId xmlns:a16="http://schemas.microsoft.com/office/drawing/2014/main" id="{274B63B9-B780-4170-ADE9-16786570695F}"/>
              </a:ext>
            </a:extLst>
          </p:cNvPr>
          <p:cNvCxnSpPr>
            <a:stCxn id="6" idx="3"/>
          </p:cNvCxnSpPr>
          <p:nvPr/>
        </p:nvCxnSpPr>
        <p:spPr>
          <a:xfrm>
            <a:off x="1165412" y="1808476"/>
            <a:ext cx="672353" cy="12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8F966-797D-4285-AA7E-2AA31276981B}"/>
              </a:ext>
            </a:extLst>
          </p:cNvPr>
          <p:cNvSpPr txBox="1"/>
          <p:nvPr/>
        </p:nvSpPr>
        <p:spPr>
          <a:xfrm>
            <a:off x="9861176" y="2191874"/>
            <a:ext cx="860612" cy="707886"/>
          </a:xfrm>
          <a:prstGeom prst="rect">
            <a:avLst/>
          </a:prstGeom>
          <a:noFill/>
        </p:spPr>
        <p:txBody>
          <a:bodyPr wrap="square" rtlCol="0">
            <a:spAutoFit/>
          </a:bodyPr>
          <a:lstStyle/>
          <a:p>
            <a:r>
              <a:rPr lang="en-US" altLang="ko-KR" sz="1000" dirty="0">
                <a:solidFill>
                  <a:schemeClr val="accent1"/>
                </a:solidFill>
              </a:rPr>
              <a:t>Please create one from the screen shot</a:t>
            </a:r>
            <a:endParaRPr lang="ko-KR" altLang="en-US" sz="1000" dirty="0">
              <a:solidFill>
                <a:schemeClr val="accent1"/>
              </a:solidFill>
            </a:endParaRPr>
          </a:p>
        </p:txBody>
      </p:sp>
    </p:spTree>
    <p:extLst>
      <p:ext uri="{BB962C8B-B14F-4D97-AF65-F5344CB8AC3E}">
        <p14:creationId xmlns:p14="http://schemas.microsoft.com/office/powerpoint/2010/main" val="86755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939" y="681861"/>
            <a:ext cx="9481309" cy="4607507"/>
          </a:xfrm>
          <a:prstGeom prst="rect">
            <a:avLst/>
          </a:prstGeom>
        </p:spPr>
      </p:pic>
      <p:sp>
        <p:nvSpPr>
          <p:cNvPr id="3" name="Rectangle 2"/>
          <p:cNvSpPr/>
          <p:nvPr/>
        </p:nvSpPr>
        <p:spPr>
          <a:xfrm>
            <a:off x="2545786" y="4741131"/>
            <a:ext cx="6731211" cy="369332"/>
          </a:xfrm>
          <a:prstGeom prst="rect">
            <a:avLst/>
          </a:prstGeom>
        </p:spPr>
        <p:txBody>
          <a:bodyPr wrap="square">
            <a:spAutoFit/>
          </a:bodyPr>
          <a:lstStyle/>
          <a:p>
            <a:r>
              <a:rPr lang="en-US" altLang="ko-KR" dirty="0">
                <a:solidFill>
                  <a:srgbClr val="FF0000"/>
                </a:solidFill>
              </a:rPr>
              <a:t>Added image also design that block and Set alignment of text</a:t>
            </a:r>
          </a:p>
        </p:txBody>
      </p:sp>
      <p:pic>
        <p:nvPicPr>
          <p:cNvPr id="4" name="그림 3">
            <a:extLst>
              <a:ext uri="{FF2B5EF4-FFF2-40B4-BE49-F238E27FC236}">
                <a16:creationId xmlns:a16="http://schemas.microsoft.com/office/drawing/2014/main" id="{2FD2954C-4059-40AF-A76A-2CE644C5BC3D}"/>
              </a:ext>
            </a:extLst>
          </p:cNvPr>
          <p:cNvPicPr>
            <a:picLocks noChangeAspect="1"/>
          </p:cNvPicPr>
          <p:nvPr/>
        </p:nvPicPr>
        <p:blipFill>
          <a:blip r:embed="rId3"/>
          <a:stretch>
            <a:fillRect/>
          </a:stretch>
        </p:blipFill>
        <p:spPr>
          <a:xfrm>
            <a:off x="6307498" y="1781672"/>
            <a:ext cx="1585097" cy="1447925"/>
          </a:xfrm>
          <a:prstGeom prst="rect">
            <a:avLst/>
          </a:prstGeom>
        </p:spPr>
      </p:pic>
    </p:spTree>
    <p:extLst>
      <p:ext uri="{BB962C8B-B14F-4D97-AF65-F5344CB8AC3E}">
        <p14:creationId xmlns:p14="http://schemas.microsoft.com/office/powerpoint/2010/main" val="677992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8A0AB8E1-A820-46EA-9612-265311FECB0E}"/>
              </a:ext>
            </a:extLst>
          </p:cNvPr>
          <p:cNvSpPr>
            <a:spLocks noGrp="1"/>
          </p:cNvSpPr>
          <p:nvPr>
            <p:ph type="pic" idx="1"/>
          </p:nvPr>
        </p:nvSpPr>
        <p:spPr>
          <a:xfrm>
            <a:off x="5183188" y="987425"/>
            <a:ext cx="6172200" cy="4873625"/>
          </a:xfrm>
        </p:spPr>
      </p:sp>
      <p:pic>
        <p:nvPicPr>
          <p:cNvPr id="5" name="그림 4">
            <a:extLst>
              <a:ext uri="{FF2B5EF4-FFF2-40B4-BE49-F238E27FC236}">
                <a16:creationId xmlns:a16="http://schemas.microsoft.com/office/drawing/2014/main" id="{4CB4CB32-9C63-47C3-9ABE-6D37127859DF}"/>
              </a:ext>
            </a:extLst>
          </p:cNvPr>
          <p:cNvPicPr>
            <a:picLocks noChangeAspect="1"/>
          </p:cNvPicPr>
          <p:nvPr/>
        </p:nvPicPr>
        <p:blipFill>
          <a:blip r:embed="rId2"/>
          <a:stretch>
            <a:fillRect/>
          </a:stretch>
        </p:blipFill>
        <p:spPr>
          <a:xfrm>
            <a:off x="6761527" y="2015406"/>
            <a:ext cx="4528062" cy="3756964"/>
          </a:xfrm>
          <a:prstGeom prst="rect">
            <a:avLst/>
          </a:prstGeom>
        </p:spPr>
      </p:pic>
      <p:sp>
        <p:nvSpPr>
          <p:cNvPr id="2" name="제목 1">
            <a:extLst>
              <a:ext uri="{FF2B5EF4-FFF2-40B4-BE49-F238E27FC236}">
                <a16:creationId xmlns:a16="http://schemas.microsoft.com/office/drawing/2014/main" id="{4C101CE2-E1B3-4799-BD3C-4251189B53C8}"/>
              </a:ext>
            </a:extLst>
          </p:cNvPr>
          <p:cNvSpPr>
            <a:spLocks noGrp="1"/>
          </p:cNvSpPr>
          <p:nvPr>
            <p:ph type="title"/>
          </p:nvPr>
        </p:nvSpPr>
        <p:spPr/>
        <p:txBody>
          <a:bodyPr/>
          <a:lstStyle/>
          <a:p>
            <a:r>
              <a:rPr lang="en-US" altLang="ko-KR" dirty="0"/>
              <a:t>Landing page</a:t>
            </a:r>
            <a:endParaRPr lang="ko-KR" altLang="en-US" dirty="0"/>
          </a:p>
        </p:txBody>
      </p:sp>
      <p:sp>
        <p:nvSpPr>
          <p:cNvPr id="4" name="텍스트 개체 틀 3">
            <a:extLst>
              <a:ext uri="{FF2B5EF4-FFF2-40B4-BE49-F238E27FC236}">
                <a16:creationId xmlns:a16="http://schemas.microsoft.com/office/drawing/2014/main" id="{D72FE676-932A-4185-8A20-31A4FBD9DC93}"/>
              </a:ext>
            </a:extLst>
          </p:cNvPr>
          <p:cNvSpPr>
            <a:spLocks noGrp="1"/>
          </p:cNvSpPr>
          <p:nvPr>
            <p:ph type="body" sz="half" idx="2"/>
          </p:nvPr>
        </p:nvSpPr>
        <p:spPr/>
        <p:txBody>
          <a:bodyPr/>
          <a:lstStyle/>
          <a:p>
            <a:r>
              <a:rPr lang="en-US" altLang="ko-KR" dirty="0"/>
              <a:t>Top/side menu bar &amp; animation</a:t>
            </a:r>
          </a:p>
          <a:p>
            <a:endParaRPr lang="en-US" altLang="ko-KR" dirty="0"/>
          </a:p>
          <a:p>
            <a:r>
              <a:rPr lang="en-US" altLang="ko-KR" dirty="0"/>
              <a:t>Transition effects</a:t>
            </a:r>
          </a:p>
          <a:p>
            <a:endParaRPr lang="en-US" altLang="ko-KR" dirty="0"/>
          </a:p>
          <a:p>
            <a:endParaRPr lang="en-US" altLang="ko-KR" dirty="0"/>
          </a:p>
          <a:p>
            <a:r>
              <a:rPr lang="en-US" altLang="ko-KR" dirty="0"/>
              <a:t>From hamburger button to flyout menu, </a:t>
            </a:r>
            <a:r>
              <a:rPr lang="en-US" altLang="ko-KR" dirty="0">
                <a:hlinkClick r:id="rId3"/>
              </a:rPr>
              <a:t>animation</a:t>
            </a:r>
            <a:r>
              <a:rPr lang="en-US" altLang="ko-KR" dirty="0"/>
              <a:t> is done like datum360.com.</a:t>
            </a:r>
          </a:p>
        </p:txBody>
      </p:sp>
      <p:pic>
        <p:nvPicPr>
          <p:cNvPr id="6" name="그림 5">
            <a:extLst>
              <a:ext uri="{FF2B5EF4-FFF2-40B4-BE49-F238E27FC236}">
                <a16:creationId xmlns:a16="http://schemas.microsoft.com/office/drawing/2014/main" id="{47FA7160-6384-4EC4-8CEF-09106D229899}"/>
              </a:ext>
            </a:extLst>
          </p:cNvPr>
          <p:cNvPicPr>
            <a:picLocks noChangeAspect="1"/>
          </p:cNvPicPr>
          <p:nvPr/>
        </p:nvPicPr>
        <p:blipFill>
          <a:blip r:embed="rId4"/>
          <a:stretch>
            <a:fillRect/>
          </a:stretch>
        </p:blipFill>
        <p:spPr>
          <a:xfrm>
            <a:off x="948591" y="2392121"/>
            <a:ext cx="3570284" cy="407706"/>
          </a:xfrm>
          <a:prstGeom prst="rect">
            <a:avLst/>
          </a:prstGeom>
        </p:spPr>
      </p:pic>
      <p:pic>
        <p:nvPicPr>
          <p:cNvPr id="7" name="그림 6">
            <a:extLst>
              <a:ext uri="{FF2B5EF4-FFF2-40B4-BE49-F238E27FC236}">
                <a16:creationId xmlns:a16="http://schemas.microsoft.com/office/drawing/2014/main" id="{95D38110-E70D-46E7-A39E-D32898D44C7F}"/>
              </a:ext>
            </a:extLst>
          </p:cNvPr>
          <p:cNvPicPr>
            <a:picLocks noChangeAspect="1"/>
          </p:cNvPicPr>
          <p:nvPr/>
        </p:nvPicPr>
        <p:blipFill>
          <a:blip r:embed="rId5"/>
          <a:stretch>
            <a:fillRect/>
          </a:stretch>
        </p:blipFill>
        <p:spPr>
          <a:xfrm>
            <a:off x="948592" y="3062046"/>
            <a:ext cx="3570284" cy="414711"/>
          </a:xfrm>
          <a:prstGeom prst="rect">
            <a:avLst/>
          </a:prstGeom>
        </p:spPr>
      </p:pic>
      <p:pic>
        <p:nvPicPr>
          <p:cNvPr id="8" name="그림 7">
            <a:extLst>
              <a:ext uri="{FF2B5EF4-FFF2-40B4-BE49-F238E27FC236}">
                <a16:creationId xmlns:a16="http://schemas.microsoft.com/office/drawing/2014/main" id="{D4B7BD54-669D-4BBF-991B-7D2B34E24CA4}"/>
              </a:ext>
            </a:extLst>
          </p:cNvPr>
          <p:cNvPicPr>
            <a:picLocks noChangeAspect="1"/>
          </p:cNvPicPr>
          <p:nvPr/>
        </p:nvPicPr>
        <p:blipFill>
          <a:blip r:embed="rId6"/>
          <a:stretch>
            <a:fillRect/>
          </a:stretch>
        </p:blipFill>
        <p:spPr>
          <a:xfrm>
            <a:off x="5193579" y="2157782"/>
            <a:ext cx="1511363" cy="2070270"/>
          </a:xfrm>
          <a:prstGeom prst="rect">
            <a:avLst/>
          </a:prstGeom>
        </p:spPr>
      </p:pic>
      <p:cxnSp>
        <p:nvCxnSpPr>
          <p:cNvPr id="10" name="직선 화살표 연결선 9">
            <a:extLst>
              <a:ext uri="{FF2B5EF4-FFF2-40B4-BE49-F238E27FC236}">
                <a16:creationId xmlns:a16="http://schemas.microsoft.com/office/drawing/2014/main" id="{F0B581FA-119D-4C4E-95E6-566B6B9E814A}"/>
              </a:ext>
            </a:extLst>
          </p:cNvPr>
          <p:cNvCxnSpPr/>
          <p:nvPr/>
        </p:nvCxnSpPr>
        <p:spPr>
          <a:xfrm flipH="1">
            <a:off x="6493079" y="2248250"/>
            <a:ext cx="645952" cy="39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D7E46045-C9F6-42FF-84CB-01C3DB16264F}"/>
              </a:ext>
            </a:extLst>
          </p:cNvPr>
          <p:cNvCxnSpPr/>
          <p:nvPr/>
        </p:nvCxnSpPr>
        <p:spPr>
          <a:xfrm rot="16200000" flipH="1">
            <a:off x="1027651" y="3359790"/>
            <a:ext cx="662731" cy="4530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149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582" y="730966"/>
            <a:ext cx="8963439" cy="3724246"/>
          </a:xfrm>
          <a:prstGeom prst="rect">
            <a:avLst/>
          </a:prstGeom>
        </p:spPr>
      </p:pic>
      <p:sp>
        <p:nvSpPr>
          <p:cNvPr id="3" name="Rectangle 2"/>
          <p:cNvSpPr/>
          <p:nvPr/>
        </p:nvSpPr>
        <p:spPr>
          <a:xfrm>
            <a:off x="2545786" y="4741131"/>
            <a:ext cx="6731211" cy="369332"/>
          </a:xfrm>
          <a:prstGeom prst="rect">
            <a:avLst/>
          </a:prstGeom>
        </p:spPr>
        <p:txBody>
          <a:bodyPr wrap="square">
            <a:spAutoFit/>
          </a:bodyPr>
          <a:lstStyle/>
          <a:p>
            <a:r>
              <a:rPr lang="en-US" altLang="ko-KR" dirty="0">
                <a:solidFill>
                  <a:srgbClr val="FF0000"/>
                </a:solidFill>
              </a:rPr>
              <a:t>Added image also design that block and Set alignment of text</a:t>
            </a:r>
          </a:p>
        </p:txBody>
      </p:sp>
    </p:spTree>
    <p:extLst>
      <p:ext uri="{BB962C8B-B14F-4D97-AF65-F5344CB8AC3E}">
        <p14:creationId xmlns:p14="http://schemas.microsoft.com/office/powerpoint/2010/main" val="335272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922" y="-220457"/>
            <a:ext cx="10047839" cy="5718038"/>
          </a:xfrm>
          <a:prstGeom prst="rect">
            <a:avLst/>
          </a:prstGeom>
        </p:spPr>
      </p:pic>
      <p:sp>
        <p:nvSpPr>
          <p:cNvPr id="3" name="Rectangle 2"/>
          <p:cNvSpPr/>
          <p:nvPr/>
        </p:nvSpPr>
        <p:spPr>
          <a:xfrm>
            <a:off x="3062621" y="5267397"/>
            <a:ext cx="6731211" cy="646331"/>
          </a:xfrm>
          <a:prstGeom prst="rect">
            <a:avLst/>
          </a:prstGeom>
        </p:spPr>
        <p:txBody>
          <a:bodyPr wrap="square">
            <a:spAutoFit/>
          </a:bodyPr>
          <a:lstStyle/>
          <a:p>
            <a:r>
              <a:rPr lang="en-US" altLang="ko-KR" dirty="0">
                <a:solidFill>
                  <a:schemeClr val="accent1"/>
                </a:solidFill>
              </a:rPr>
              <a:t>I will provide necessary information for the mail backend.</a:t>
            </a:r>
          </a:p>
          <a:p>
            <a:r>
              <a:rPr lang="en-US" altLang="ko-KR" dirty="0">
                <a:solidFill>
                  <a:schemeClr val="accent1"/>
                </a:solidFill>
              </a:rPr>
              <a:t>What do you  need?</a:t>
            </a:r>
          </a:p>
        </p:txBody>
      </p:sp>
    </p:spTree>
    <p:extLst>
      <p:ext uri="{BB962C8B-B14F-4D97-AF65-F5344CB8AC3E}">
        <p14:creationId xmlns:p14="http://schemas.microsoft.com/office/powerpoint/2010/main" val="4247436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738" y="526735"/>
            <a:ext cx="8782879" cy="4385057"/>
          </a:xfrm>
          <a:prstGeom prst="rect">
            <a:avLst/>
          </a:prstGeom>
        </p:spPr>
      </p:pic>
      <p:sp>
        <p:nvSpPr>
          <p:cNvPr id="3" name="Rectangle 2"/>
          <p:cNvSpPr/>
          <p:nvPr/>
        </p:nvSpPr>
        <p:spPr>
          <a:xfrm>
            <a:off x="3062621" y="5267397"/>
            <a:ext cx="6731211" cy="369332"/>
          </a:xfrm>
          <a:prstGeom prst="rect">
            <a:avLst/>
          </a:prstGeom>
        </p:spPr>
        <p:txBody>
          <a:bodyPr wrap="square">
            <a:spAutoFit/>
          </a:bodyPr>
          <a:lstStyle/>
          <a:p>
            <a:r>
              <a:rPr lang="en-US" altLang="ko-KR" dirty="0">
                <a:solidFill>
                  <a:srgbClr val="FF0000"/>
                </a:solidFill>
              </a:rPr>
              <a:t>Added content like address, email etc.</a:t>
            </a:r>
          </a:p>
        </p:txBody>
      </p:sp>
    </p:spTree>
    <p:extLst>
      <p:ext uri="{BB962C8B-B14F-4D97-AF65-F5344CB8AC3E}">
        <p14:creationId xmlns:p14="http://schemas.microsoft.com/office/powerpoint/2010/main" val="469478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064" y="844829"/>
            <a:ext cx="11732936" cy="3366464"/>
          </a:xfrm>
          <a:prstGeom prst="rect">
            <a:avLst/>
          </a:prstGeom>
        </p:spPr>
      </p:pic>
      <p:sp>
        <p:nvSpPr>
          <p:cNvPr id="3" name="Rectangle 2"/>
          <p:cNvSpPr/>
          <p:nvPr/>
        </p:nvSpPr>
        <p:spPr>
          <a:xfrm>
            <a:off x="616226" y="4502426"/>
            <a:ext cx="6812093" cy="369332"/>
          </a:xfrm>
          <a:prstGeom prst="rect">
            <a:avLst/>
          </a:prstGeom>
        </p:spPr>
        <p:txBody>
          <a:bodyPr wrap="square">
            <a:spAutoFit/>
          </a:bodyPr>
          <a:lstStyle/>
          <a:p>
            <a:r>
              <a:rPr lang="en-US" altLang="ko-KR" dirty="0">
                <a:solidFill>
                  <a:schemeClr val="accent1"/>
                </a:solidFill>
              </a:rPr>
              <a:t>The copyright 2019 should be 2020</a:t>
            </a:r>
          </a:p>
        </p:txBody>
      </p:sp>
      <p:sp>
        <p:nvSpPr>
          <p:cNvPr id="4" name="TextBox 3">
            <a:extLst>
              <a:ext uri="{FF2B5EF4-FFF2-40B4-BE49-F238E27FC236}">
                <a16:creationId xmlns:a16="http://schemas.microsoft.com/office/drawing/2014/main" id="{4549CE75-FC59-4787-86A6-A89E128AAC6D}"/>
              </a:ext>
            </a:extLst>
          </p:cNvPr>
          <p:cNvSpPr txBox="1"/>
          <p:nvPr/>
        </p:nvSpPr>
        <p:spPr>
          <a:xfrm>
            <a:off x="5638800" y="2971800"/>
            <a:ext cx="914400" cy="914400"/>
          </a:xfrm>
          <a:prstGeom prst="rect">
            <a:avLst/>
          </a:prstGeom>
          <a:noFill/>
        </p:spPr>
        <p:txBody>
          <a:bodyPr wrap="square" rtlCol="0">
            <a:spAutoFit/>
          </a:bodyPr>
          <a:lstStyle/>
          <a:p>
            <a:endParaRPr lang="ko-KR" altLang="en-US" dirty="0"/>
          </a:p>
        </p:txBody>
      </p:sp>
      <p:sp>
        <p:nvSpPr>
          <p:cNvPr id="5" name="TextBox 4">
            <a:extLst>
              <a:ext uri="{FF2B5EF4-FFF2-40B4-BE49-F238E27FC236}">
                <a16:creationId xmlns:a16="http://schemas.microsoft.com/office/drawing/2014/main" id="{7C05AED9-89B1-4C70-A40A-B7743EB1D82C}"/>
              </a:ext>
            </a:extLst>
          </p:cNvPr>
          <p:cNvSpPr txBox="1"/>
          <p:nvPr/>
        </p:nvSpPr>
        <p:spPr>
          <a:xfrm>
            <a:off x="616226" y="5701553"/>
            <a:ext cx="3373068" cy="369332"/>
          </a:xfrm>
          <a:prstGeom prst="rect">
            <a:avLst/>
          </a:prstGeom>
          <a:noFill/>
        </p:spPr>
        <p:txBody>
          <a:bodyPr wrap="square" rtlCol="0">
            <a:spAutoFit/>
          </a:bodyPr>
          <a:lstStyle/>
          <a:p>
            <a:r>
              <a:rPr lang="en-US" altLang="ko-KR" dirty="0"/>
              <a:t>Thank you!!</a:t>
            </a:r>
            <a:endParaRPr lang="ko-KR" altLang="en-US" dirty="0"/>
          </a:p>
        </p:txBody>
      </p:sp>
    </p:spTree>
    <p:extLst>
      <p:ext uri="{BB962C8B-B14F-4D97-AF65-F5344CB8AC3E}">
        <p14:creationId xmlns:p14="http://schemas.microsoft.com/office/powerpoint/2010/main" val="375543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94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1DB111D2-31B4-4CF5-9B57-D8FA25F8EF25}"/>
              </a:ext>
            </a:extLst>
          </p:cNvPr>
          <p:cNvSpPr>
            <a:spLocks noGrp="1"/>
          </p:cNvSpPr>
          <p:nvPr>
            <p:ph type="pic" idx="1"/>
          </p:nvPr>
        </p:nvSpPr>
        <p:spPr/>
      </p:sp>
      <p:pic>
        <p:nvPicPr>
          <p:cNvPr id="5" name="그림 4">
            <a:extLst>
              <a:ext uri="{FF2B5EF4-FFF2-40B4-BE49-F238E27FC236}">
                <a16:creationId xmlns:a16="http://schemas.microsoft.com/office/drawing/2014/main" id="{06390C7B-16B6-4F04-9A05-74222755B55E}"/>
              </a:ext>
            </a:extLst>
          </p:cNvPr>
          <p:cNvPicPr>
            <a:picLocks noChangeAspect="1"/>
          </p:cNvPicPr>
          <p:nvPr/>
        </p:nvPicPr>
        <p:blipFill>
          <a:blip r:embed="rId2"/>
          <a:stretch>
            <a:fillRect/>
          </a:stretch>
        </p:blipFill>
        <p:spPr>
          <a:xfrm>
            <a:off x="5402537" y="3001919"/>
            <a:ext cx="5733502" cy="2432050"/>
          </a:xfrm>
          <a:prstGeom prst="rect">
            <a:avLst/>
          </a:prstGeom>
        </p:spPr>
      </p:pic>
      <p:sp>
        <p:nvSpPr>
          <p:cNvPr id="2" name="제목 1">
            <a:extLst>
              <a:ext uri="{FF2B5EF4-FFF2-40B4-BE49-F238E27FC236}">
                <a16:creationId xmlns:a16="http://schemas.microsoft.com/office/drawing/2014/main" id="{4FE98713-FAB7-4C49-AF28-2D839DA41301}"/>
              </a:ext>
            </a:extLst>
          </p:cNvPr>
          <p:cNvSpPr>
            <a:spLocks noGrp="1"/>
          </p:cNvSpPr>
          <p:nvPr>
            <p:ph type="title"/>
          </p:nvPr>
        </p:nvSpPr>
        <p:spPr/>
        <p:txBody>
          <a:bodyPr/>
          <a:lstStyle/>
          <a:p>
            <a:r>
              <a:rPr lang="en-US" altLang="ko-KR" dirty="0"/>
              <a:t>Banner Box</a:t>
            </a:r>
            <a:endParaRPr lang="ko-KR" altLang="en-US" dirty="0"/>
          </a:p>
        </p:txBody>
      </p:sp>
      <p:sp>
        <p:nvSpPr>
          <p:cNvPr id="4" name="텍스트 개체 틀 3">
            <a:extLst>
              <a:ext uri="{FF2B5EF4-FFF2-40B4-BE49-F238E27FC236}">
                <a16:creationId xmlns:a16="http://schemas.microsoft.com/office/drawing/2014/main" id="{D6A3FF59-28A3-4FA7-9139-7214ABC29BB9}"/>
              </a:ext>
            </a:extLst>
          </p:cNvPr>
          <p:cNvSpPr>
            <a:spLocks noGrp="1"/>
          </p:cNvSpPr>
          <p:nvPr>
            <p:ph type="body" sz="half" idx="2"/>
          </p:nvPr>
        </p:nvSpPr>
        <p:spPr/>
        <p:txBody>
          <a:bodyPr/>
          <a:lstStyle/>
          <a:p>
            <a:r>
              <a:rPr lang="en-US" altLang="ko-KR" dirty="0"/>
              <a:t>5 slides </a:t>
            </a:r>
          </a:p>
          <a:p>
            <a:r>
              <a:rPr lang="en-US" altLang="ko-KR" dirty="0"/>
              <a:t>Slide 1 </a:t>
            </a:r>
            <a:r>
              <a:rPr lang="en-US" altLang="ko-KR" dirty="0">
                <a:sym typeface="Wingdings" panose="05000000000000000000" pitchFamily="2" charset="2"/>
              </a:rPr>
              <a:t> Deep Learning</a:t>
            </a:r>
          </a:p>
          <a:p>
            <a:r>
              <a:rPr lang="en-US" altLang="ko-KR" dirty="0">
                <a:sym typeface="Wingdings" panose="05000000000000000000" pitchFamily="2" charset="2"/>
              </a:rPr>
              <a:t>Slide 2  Sensors</a:t>
            </a:r>
          </a:p>
          <a:p>
            <a:r>
              <a:rPr lang="en-US" altLang="ko-KR" dirty="0">
                <a:sym typeface="Wingdings" panose="05000000000000000000" pitchFamily="2" charset="2"/>
              </a:rPr>
              <a:t>Slide 3  </a:t>
            </a:r>
            <a:r>
              <a:rPr lang="en-US" altLang="ko-KR" dirty="0" err="1">
                <a:sym typeface="Wingdings" panose="05000000000000000000" pitchFamily="2" charset="2"/>
              </a:rPr>
              <a:t>IoT</a:t>
            </a:r>
            <a:r>
              <a:rPr lang="en-US" altLang="ko-KR" dirty="0">
                <a:sym typeface="Wingdings" panose="05000000000000000000" pitchFamily="2" charset="2"/>
              </a:rPr>
              <a:t> Monitoring App</a:t>
            </a:r>
          </a:p>
          <a:p>
            <a:r>
              <a:rPr lang="en-US" altLang="ko-KR" dirty="0">
                <a:sym typeface="Wingdings" panose="05000000000000000000" pitchFamily="2" charset="2"/>
              </a:rPr>
              <a:t>Slide 4  Termite Detection</a:t>
            </a:r>
          </a:p>
          <a:p>
            <a:r>
              <a:rPr lang="en-US" altLang="ko-KR" dirty="0">
                <a:sym typeface="Wingdings" panose="05000000000000000000" pitchFamily="2" charset="2"/>
              </a:rPr>
              <a:t>Slide 5  Solution</a:t>
            </a:r>
          </a:p>
          <a:p>
            <a:endParaRPr lang="en-US" altLang="ko-KR" dirty="0">
              <a:sym typeface="Wingdings" panose="05000000000000000000" pitchFamily="2" charset="2"/>
            </a:endParaRPr>
          </a:p>
          <a:p>
            <a:r>
              <a:rPr lang="en-US" altLang="ko-KR" dirty="0">
                <a:sym typeface="Wingdings" panose="05000000000000000000" pitchFamily="2" charset="2"/>
              </a:rPr>
              <a:t>Animation</a:t>
            </a:r>
            <a:endParaRPr lang="ko-KR" altLang="en-US" dirty="0"/>
          </a:p>
        </p:txBody>
      </p:sp>
    </p:spTree>
    <p:extLst>
      <p:ext uri="{BB962C8B-B14F-4D97-AF65-F5344CB8AC3E}">
        <p14:creationId xmlns:p14="http://schemas.microsoft.com/office/powerpoint/2010/main" val="213954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1A30FC-A1B8-4030-B555-41B7A2E4C1DD}"/>
              </a:ext>
            </a:extLst>
          </p:cNvPr>
          <p:cNvSpPr>
            <a:spLocks noGrp="1"/>
          </p:cNvSpPr>
          <p:nvPr>
            <p:ph type="title"/>
          </p:nvPr>
        </p:nvSpPr>
        <p:spPr/>
        <p:txBody>
          <a:bodyPr/>
          <a:lstStyle/>
          <a:p>
            <a:r>
              <a:rPr lang="en-US" altLang="ko-KR" dirty="0"/>
              <a:t>Slide transition</a:t>
            </a:r>
            <a:endParaRPr lang="ko-KR" altLang="en-US" dirty="0"/>
          </a:p>
        </p:txBody>
      </p:sp>
      <p:sp>
        <p:nvSpPr>
          <p:cNvPr id="3" name="내용 개체 틀 2">
            <a:extLst>
              <a:ext uri="{FF2B5EF4-FFF2-40B4-BE49-F238E27FC236}">
                <a16:creationId xmlns:a16="http://schemas.microsoft.com/office/drawing/2014/main" id="{7B234271-A2AC-4E68-9911-3A0EE5450523}"/>
              </a:ext>
            </a:extLst>
          </p:cNvPr>
          <p:cNvSpPr>
            <a:spLocks noGrp="1"/>
          </p:cNvSpPr>
          <p:nvPr>
            <p:ph idx="1"/>
          </p:nvPr>
        </p:nvSpPr>
        <p:spPr/>
        <p:txBody>
          <a:bodyPr>
            <a:normAutofit/>
          </a:bodyPr>
          <a:lstStyle/>
          <a:p>
            <a:r>
              <a:rPr lang="en-US" altLang="ko-KR" sz="1600" dirty="0"/>
              <a:t>Panning and camera move work of each elements like a parallax effects on the slide elements.</a:t>
            </a:r>
            <a:endParaRPr lang="ko-KR" altLang="en-US" sz="1600" dirty="0"/>
          </a:p>
        </p:txBody>
      </p:sp>
      <p:sp>
        <p:nvSpPr>
          <p:cNvPr id="4" name="텍스트 개체 틀 3">
            <a:extLst>
              <a:ext uri="{FF2B5EF4-FFF2-40B4-BE49-F238E27FC236}">
                <a16:creationId xmlns:a16="http://schemas.microsoft.com/office/drawing/2014/main" id="{3D94F3F7-520D-42D6-AE34-736B11AEEC13}"/>
              </a:ext>
            </a:extLst>
          </p:cNvPr>
          <p:cNvSpPr>
            <a:spLocks noGrp="1"/>
          </p:cNvSpPr>
          <p:nvPr>
            <p:ph type="body" sz="half" idx="2"/>
          </p:nvPr>
        </p:nvSpPr>
        <p:spPr/>
        <p:txBody>
          <a:bodyPr>
            <a:normAutofit/>
          </a:bodyPr>
          <a:lstStyle/>
          <a:p>
            <a:r>
              <a:rPr lang="en-US" altLang="ko-KR" sz="1200" dirty="0"/>
              <a:t>From a far background is the pitch blue) then start zooming in like from a view in dead-dropping airplane cockpit and swoops around the elements in parallax until zooms in on the logo screen and transition effects before the next slide appears afar.</a:t>
            </a:r>
          </a:p>
          <a:p>
            <a:r>
              <a:rPr lang="en-US" altLang="ko-KR" sz="1200" dirty="0"/>
              <a:t>While animation is played out, some of contents such as texts or images are displayed on a side box</a:t>
            </a:r>
            <a:endParaRPr lang="ko-KR" altLang="en-US" sz="1200" dirty="0"/>
          </a:p>
        </p:txBody>
      </p:sp>
      <p:pic>
        <p:nvPicPr>
          <p:cNvPr id="5" name="그림 4">
            <a:extLst>
              <a:ext uri="{FF2B5EF4-FFF2-40B4-BE49-F238E27FC236}">
                <a16:creationId xmlns:a16="http://schemas.microsoft.com/office/drawing/2014/main" id="{DA278D42-0EDF-45E4-A8F8-448D46AF2CCF}"/>
              </a:ext>
            </a:extLst>
          </p:cNvPr>
          <p:cNvPicPr>
            <a:picLocks noChangeAspect="1"/>
          </p:cNvPicPr>
          <p:nvPr/>
        </p:nvPicPr>
        <p:blipFill>
          <a:blip r:embed="rId2"/>
          <a:stretch>
            <a:fillRect/>
          </a:stretch>
        </p:blipFill>
        <p:spPr>
          <a:xfrm>
            <a:off x="5183188" y="1790677"/>
            <a:ext cx="609653" cy="533446"/>
          </a:xfrm>
          <a:prstGeom prst="rect">
            <a:avLst/>
          </a:prstGeom>
        </p:spPr>
      </p:pic>
      <p:pic>
        <p:nvPicPr>
          <p:cNvPr id="6" name="그림 5">
            <a:extLst>
              <a:ext uri="{FF2B5EF4-FFF2-40B4-BE49-F238E27FC236}">
                <a16:creationId xmlns:a16="http://schemas.microsoft.com/office/drawing/2014/main" id="{31267E77-59CA-4449-923F-74BAF490EDED}"/>
              </a:ext>
            </a:extLst>
          </p:cNvPr>
          <p:cNvPicPr>
            <a:picLocks noChangeAspect="1"/>
          </p:cNvPicPr>
          <p:nvPr/>
        </p:nvPicPr>
        <p:blipFill>
          <a:blip r:embed="rId3"/>
          <a:stretch>
            <a:fillRect/>
          </a:stretch>
        </p:blipFill>
        <p:spPr>
          <a:xfrm>
            <a:off x="5792841" y="1455214"/>
            <a:ext cx="1529804" cy="1195816"/>
          </a:xfrm>
          <a:prstGeom prst="rect">
            <a:avLst/>
          </a:prstGeom>
        </p:spPr>
      </p:pic>
      <p:pic>
        <p:nvPicPr>
          <p:cNvPr id="7" name="그림 6">
            <a:extLst>
              <a:ext uri="{FF2B5EF4-FFF2-40B4-BE49-F238E27FC236}">
                <a16:creationId xmlns:a16="http://schemas.microsoft.com/office/drawing/2014/main" id="{A813BD76-4B34-4AEE-96AB-AB4CEEEFF721}"/>
              </a:ext>
            </a:extLst>
          </p:cNvPr>
          <p:cNvPicPr>
            <a:picLocks noChangeAspect="1"/>
          </p:cNvPicPr>
          <p:nvPr/>
        </p:nvPicPr>
        <p:blipFill>
          <a:blip r:embed="rId3"/>
          <a:stretch>
            <a:fillRect/>
          </a:stretch>
        </p:blipFill>
        <p:spPr>
          <a:xfrm>
            <a:off x="7624440" y="1496812"/>
            <a:ext cx="3155235" cy="2466382"/>
          </a:xfrm>
          <a:prstGeom prst="rect">
            <a:avLst/>
          </a:prstGeom>
        </p:spPr>
      </p:pic>
      <p:pic>
        <p:nvPicPr>
          <p:cNvPr id="8" name="그림 7">
            <a:extLst>
              <a:ext uri="{FF2B5EF4-FFF2-40B4-BE49-F238E27FC236}">
                <a16:creationId xmlns:a16="http://schemas.microsoft.com/office/drawing/2014/main" id="{F0D6CDC6-6822-4EF8-9A8E-F8E5A3D9005E}"/>
              </a:ext>
            </a:extLst>
          </p:cNvPr>
          <p:cNvPicPr>
            <a:picLocks noChangeAspect="1"/>
          </p:cNvPicPr>
          <p:nvPr/>
        </p:nvPicPr>
        <p:blipFill>
          <a:blip r:embed="rId4"/>
          <a:stretch>
            <a:fillRect/>
          </a:stretch>
        </p:blipFill>
        <p:spPr>
          <a:xfrm>
            <a:off x="9792800" y="4179490"/>
            <a:ext cx="1973751" cy="1851820"/>
          </a:xfrm>
          <a:prstGeom prst="rect">
            <a:avLst/>
          </a:prstGeom>
        </p:spPr>
      </p:pic>
      <p:pic>
        <p:nvPicPr>
          <p:cNvPr id="10" name="그림 9">
            <a:extLst>
              <a:ext uri="{FF2B5EF4-FFF2-40B4-BE49-F238E27FC236}">
                <a16:creationId xmlns:a16="http://schemas.microsoft.com/office/drawing/2014/main" id="{EDEC0678-6D21-4FFE-83BA-8FEAC1B68206}"/>
              </a:ext>
            </a:extLst>
          </p:cNvPr>
          <p:cNvPicPr>
            <a:picLocks noChangeAspect="1"/>
          </p:cNvPicPr>
          <p:nvPr/>
        </p:nvPicPr>
        <p:blipFill>
          <a:blip r:embed="rId5"/>
          <a:stretch>
            <a:fillRect/>
          </a:stretch>
        </p:blipFill>
        <p:spPr>
          <a:xfrm>
            <a:off x="7696718" y="4760725"/>
            <a:ext cx="2217612" cy="2164268"/>
          </a:xfrm>
          <a:prstGeom prst="rect">
            <a:avLst/>
          </a:prstGeom>
        </p:spPr>
      </p:pic>
      <p:pic>
        <p:nvPicPr>
          <p:cNvPr id="11" name="그림 10">
            <a:extLst>
              <a:ext uri="{FF2B5EF4-FFF2-40B4-BE49-F238E27FC236}">
                <a16:creationId xmlns:a16="http://schemas.microsoft.com/office/drawing/2014/main" id="{EC0A960A-3105-4048-967D-8A893EE8DBE3}"/>
              </a:ext>
            </a:extLst>
          </p:cNvPr>
          <p:cNvPicPr>
            <a:picLocks noChangeAspect="1"/>
          </p:cNvPicPr>
          <p:nvPr/>
        </p:nvPicPr>
        <p:blipFill>
          <a:blip r:embed="rId6"/>
          <a:stretch>
            <a:fillRect/>
          </a:stretch>
        </p:blipFill>
        <p:spPr>
          <a:xfrm>
            <a:off x="5664500" y="4844630"/>
            <a:ext cx="2354258" cy="2013370"/>
          </a:xfrm>
          <a:prstGeom prst="rect">
            <a:avLst/>
          </a:prstGeom>
        </p:spPr>
      </p:pic>
      <p:pic>
        <p:nvPicPr>
          <p:cNvPr id="12" name="그림 11">
            <a:extLst>
              <a:ext uri="{FF2B5EF4-FFF2-40B4-BE49-F238E27FC236}">
                <a16:creationId xmlns:a16="http://schemas.microsoft.com/office/drawing/2014/main" id="{5B438CA1-E25F-46E5-A0F7-5CE5EAE323FB}"/>
              </a:ext>
            </a:extLst>
          </p:cNvPr>
          <p:cNvPicPr>
            <a:picLocks noChangeAspect="1"/>
          </p:cNvPicPr>
          <p:nvPr/>
        </p:nvPicPr>
        <p:blipFill>
          <a:blip r:embed="rId7"/>
          <a:stretch>
            <a:fillRect/>
          </a:stretch>
        </p:blipFill>
        <p:spPr>
          <a:xfrm>
            <a:off x="4154169" y="3601279"/>
            <a:ext cx="2002332" cy="2402797"/>
          </a:xfrm>
          <a:prstGeom prst="rect">
            <a:avLst/>
          </a:prstGeom>
        </p:spPr>
      </p:pic>
      <p:cxnSp>
        <p:nvCxnSpPr>
          <p:cNvPr id="14" name="연결선: 구부러짐 13">
            <a:extLst>
              <a:ext uri="{FF2B5EF4-FFF2-40B4-BE49-F238E27FC236}">
                <a16:creationId xmlns:a16="http://schemas.microsoft.com/office/drawing/2014/main" id="{62033719-EB11-48BF-AD0C-B96ACBF0BC59}"/>
              </a:ext>
            </a:extLst>
          </p:cNvPr>
          <p:cNvCxnSpPr/>
          <p:nvPr/>
        </p:nvCxnSpPr>
        <p:spPr>
          <a:xfrm>
            <a:off x="5384327" y="1463770"/>
            <a:ext cx="3526906" cy="54960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연결선: 구부러짐 15">
            <a:extLst>
              <a:ext uri="{FF2B5EF4-FFF2-40B4-BE49-F238E27FC236}">
                <a16:creationId xmlns:a16="http://schemas.microsoft.com/office/drawing/2014/main" id="{AA905332-D8E5-4B91-8DC9-03DE05321344}"/>
              </a:ext>
            </a:extLst>
          </p:cNvPr>
          <p:cNvCxnSpPr/>
          <p:nvPr/>
        </p:nvCxnSpPr>
        <p:spPr>
          <a:xfrm rot="16200000" flipH="1">
            <a:off x="9395226" y="2803739"/>
            <a:ext cx="2246086" cy="166788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연결선: 구부러짐 17">
            <a:extLst>
              <a:ext uri="{FF2B5EF4-FFF2-40B4-BE49-F238E27FC236}">
                <a16:creationId xmlns:a16="http://schemas.microsoft.com/office/drawing/2014/main" id="{6BEA0C46-9B56-48ED-A962-202AFC98BE12}"/>
              </a:ext>
            </a:extLst>
          </p:cNvPr>
          <p:cNvCxnSpPr/>
          <p:nvPr/>
        </p:nvCxnSpPr>
        <p:spPr>
          <a:xfrm rot="10800000">
            <a:off x="5844497" y="5666510"/>
            <a:ext cx="4162000" cy="194541"/>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9" name="연결선: 구부러짐 18">
            <a:extLst>
              <a:ext uri="{FF2B5EF4-FFF2-40B4-BE49-F238E27FC236}">
                <a16:creationId xmlns:a16="http://schemas.microsoft.com/office/drawing/2014/main" id="{4D3BE65F-ADA2-44CD-AF57-7D9189B249B3}"/>
              </a:ext>
            </a:extLst>
          </p:cNvPr>
          <p:cNvCxnSpPr>
            <a:cxnSpLocks/>
          </p:cNvCxnSpPr>
          <p:nvPr/>
        </p:nvCxnSpPr>
        <p:spPr>
          <a:xfrm rot="10800000" flipV="1">
            <a:off x="3300584" y="4955268"/>
            <a:ext cx="2123261" cy="711241"/>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1" name="직사각형 20">
            <a:extLst>
              <a:ext uri="{FF2B5EF4-FFF2-40B4-BE49-F238E27FC236}">
                <a16:creationId xmlns:a16="http://schemas.microsoft.com/office/drawing/2014/main" id="{FEB4E069-FA0A-4D75-8918-261677FABAD3}"/>
              </a:ext>
            </a:extLst>
          </p:cNvPr>
          <p:cNvSpPr/>
          <p:nvPr/>
        </p:nvSpPr>
        <p:spPr>
          <a:xfrm>
            <a:off x="1523997" y="4223326"/>
            <a:ext cx="1565564" cy="1717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Next Slide</a:t>
            </a:r>
            <a:endParaRPr lang="ko-KR" altLang="en-US" dirty="0"/>
          </a:p>
        </p:txBody>
      </p:sp>
    </p:spTree>
    <p:extLst>
      <p:ext uri="{BB962C8B-B14F-4D97-AF65-F5344CB8AC3E}">
        <p14:creationId xmlns:p14="http://schemas.microsoft.com/office/powerpoint/2010/main" val="165819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E546DB-1727-4C09-9732-1BC6048C90CD}"/>
              </a:ext>
            </a:extLst>
          </p:cNvPr>
          <p:cNvSpPr>
            <a:spLocks noGrp="1"/>
          </p:cNvSpPr>
          <p:nvPr>
            <p:ph type="title"/>
          </p:nvPr>
        </p:nvSpPr>
        <p:spPr/>
        <p:txBody>
          <a:bodyPr/>
          <a:lstStyle/>
          <a:p>
            <a:r>
              <a:rPr lang="en-US" altLang="ko-KR" dirty="0"/>
              <a:t>#1 Deep Learning</a:t>
            </a:r>
            <a:endParaRPr lang="ko-KR" altLang="en-US" dirty="0"/>
          </a:p>
        </p:txBody>
      </p:sp>
      <p:pic>
        <p:nvPicPr>
          <p:cNvPr id="8" name="내용 개체 틀 7">
            <a:extLst>
              <a:ext uri="{FF2B5EF4-FFF2-40B4-BE49-F238E27FC236}">
                <a16:creationId xmlns:a16="http://schemas.microsoft.com/office/drawing/2014/main" id="{929DD54F-5337-44CD-912A-E85E0F3F2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1011" y="995363"/>
            <a:ext cx="3656553" cy="4873625"/>
          </a:xfrm>
        </p:spPr>
      </p:pic>
      <p:pic>
        <p:nvPicPr>
          <p:cNvPr id="12" name="그림 11">
            <a:extLst>
              <a:ext uri="{FF2B5EF4-FFF2-40B4-BE49-F238E27FC236}">
                <a16:creationId xmlns:a16="http://schemas.microsoft.com/office/drawing/2014/main" id="{34665438-732D-44B3-BDFB-BE4D22167A2E}"/>
              </a:ext>
            </a:extLst>
          </p:cNvPr>
          <p:cNvPicPr>
            <a:picLocks noChangeAspect="1"/>
          </p:cNvPicPr>
          <p:nvPr/>
        </p:nvPicPr>
        <p:blipFill>
          <a:blip r:embed="rId3"/>
          <a:stretch>
            <a:fillRect/>
          </a:stretch>
        </p:blipFill>
        <p:spPr>
          <a:xfrm>
            <a:off x="2994870" y="2679129"/>
            <a:ext cx="1789433" cy="3189859"/>
          </a:xfrm>
          <a:prstGeom prst="rect">
            <a:avLst/>
          </a:prstGeom>
        </p:spPr>
      </p:pic>
      <p:sp>
        <p:nvSpPr>
          <p:cNvPr id="4" name="텍스트 개체 틀 3">
            <a:extLst>
              <a:ext uri="{FF2B5EF4-FFF2-40B4-BE49-F238E27FC236}">
                <a16:creationId xmlns:a16="http://schemas.microsoft.com/office/drawing/2014/main" id="{841278C0-BB0A-47B5-8482-B9E93B51AABD}"/>
              </a:ext>
            </a:extLst>
          </p:cNvPr>
          <p:cNvSpPr>
            <a:spLocks noGrp="1"/>
          </p:cNvSpPr>
          <p:nvPr>
            <p:ph type="body" sz="half" idx="2"/>
          </p:nvPr>
        </p:nvSpPr>
        <p:spPr/>
        <p:txBody>
          <a:bodyPr/>
          <a:lstStyle/>
          <a:p>
            <a:r>
              <a:rPr lang="en-US" altLang="ko-KR" dirty="0"/>
              <a:t>This and the right image in </a:t>
            </a:r>
            <a:r>
              <a:rPr lang="en-US" altLang="ko-KR" dirty="0" err="1"/>
              <a:t>svg</a:t>
            </a:r>
            <a:r>
              <a:rPr lang="en-US" altLang="ko-KR" dirty="0"/>
              <a:t> should be animated. The slide logo also is animated based on the design.</a:t>
            </a:r>
            <a:endParaRPr lang="ko-KR" altLang="en-US" dirty="0"/>
          </a:p>
        </p:txBody>
      </p:sp>
      <p:pic>
        <p:nvPicPr>
          <p:cNvPr id="11" name="그림 10">
            <a:extLst>
              <a:ext uri="{FF2B5EF4-FFF2-40B4-BE49-F238E27FC236}">
                <a16:creationId xmlns:a16="http://schemas.microsoft.com/office/drawing/2014/main" id="{7A52EDD7-31B7-49C3-A242-C46A95D77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790" y="2057400"/>
            <a:ext cx="5723174" cy="2176418"/>
          </a:xfrm>
          <a:prstGeom prst="rect">
            <a:avLst/>
          </a:prstGeom>
        </p:spPr>
      </p:pic>
      <p:sp>
        <p:nvSpPr>
          <p:cNvPr id="3" name="TextBox 2">
            <a:extLst>
              <a:ext uri="{FF2B5EF4-FFF2-40B4-BE49-F238E27FC236}">
                <a16:creationId xmlns:a16="http://schemas.microsoft.com/office/drawing/2014/main" id="{48363D9A-5EF0-48B2-AB28-7AB7887BEC3F}"/>
              </a:ext>
            </a:extLst>
          </p:cNvPr>
          <p:cNvSpPr txBox="1"/>
          <p:nvPr/>
        </p:nvSpPr>
        <p:spPr>
          <a:xfrm>
            <a:off x="512411" y="6482779"/>
            <a:ext cx="2293495" cy="8679299"/>
          </a:xfrm>
          <a:prstGeom prst="rect">
            <a:avLst/>
          </a:prstGeom>
          <a:noFill/>
        </p:spPr>
        <p:txBody>
          <a:bodyPr wrap="square" rtlCol="0">
            <a:spAutoFit/>
          </a:bodyPr>
          <a:lstStyle/>
          <a:p>
            <a:r>
              <a:rPr lang="en-US" altLang="ko-KR" dirty="0"/>
              <a:t>At the forefront of sensor data intelligence is the</a:t>
            </a:r>
            <a:r>
              <a:rPr lang="ko-KR" altLang="en-US" dirty="0"/>
              <a:t> </a:t>
            </a:r>
            <a:r>
              <a:rPr lang="en-US" altLang="ko-KR" dirty="0"/>
              <a:t>deep</a:t>
            </a:r>
            <a:r>
              <a:rPr lang="ko-KR" altLang="en-US" dirty="0"/>
              <a:t> </a:t>
            </a:r>
            <a:r>
              <a:rPr lang="en-US" altLang="ko-KR" dirty="0"/>
              <a:t>learning</a:t>
            </a:r>
            <a:r>
              <a:rPr lang="ko-KR" altLang="en-US" dirty="0"/>
              <a:t> </a:t>
            </a:r>
            <a:r>
              <a:rPr lang="en-US" altLang="ko-KR" dirty="0"/>
              <a:t>driven by our core technology – </a:t>
            </a:r>
            <a:r>
              <a:rPr lang="en-US" altLang="ko-KR" dirty="0" err="1"/>
              <a:t>LoRa</a:t>
            </a:r>
            <a:r>
              <a:rPr lang="en-US" altLang="ko-KR" dirty="0"/>
              <a:t>-based monitoring app.</a:t>
            </a:r>
          </a:p>
          <a:p>
            <a:endParaRPr lang="en-US" altLang="ko-KR" dirty="0"/>
          </a:p>
          <a:p>
            <a:r>
              <a:rPr lang="en-US" altLang="ko-KR" dirty="0"/>
              <a:t>Context and semantic learning</a:t>
            </a:r>
          </a:p>
          <a:p>
            <a:r>
              <a:rPr lang="en-US" altLang="ko-KR" dirty="0"/>
              <a:t>- context and semantic discoveries are used to create its generator and consequential discovers repositories.</a:t>
            </a:r>
          </a:p>
          <a:p>
            <a:endParaRPr lang="en-US" altLang="ko-KR" dirty="0"/>
          </a:p>
          <a:p>
            <a:r>
              <a:rPr lang="en-US" altLang="ko-KR" dirty="0"/>
              <a:t>Context and reasoning layer is added for intelligent data processing, event processing and management and decision making (filters, DBMS, data fusion, neural networks)</a:t>
            </a:r>
            <a:endParaRPr lang="ko-KR" altLang="en-US" dirty="0"/>
          </a:p>
        </p:txBody>
      </p:sp>
      <p:sp>
        <p:nvSpPr>
          <p:cNvPr id="5" name="직사각형 4">
            <a:extLst>
              <a:ext uri="{FF2B5EF4-FFF2-40B4-BE49-F238E27FC236}">
                <a16:creationId xmlns:a16="http://schemas.microsoft.com/office/drawing/2014/main" id="{B77284A0-BEF8-4BE5-9465-F93E99E641FE}"/>
              </a:ext>
            </a:extLst>
          </p:cNvPr>
          <p:cNvSpPr/>
          <p:nvPr/>
        </p:nvSpPr>
        <p:spPr>
          <a:xfrm>
            <a:off x="3199430" y="6482779"/>
            <a:ext cx="3145189" cy="5909310"/>
          </a:xfrm>
          <a:prstGeom prst="rect">
            <a:avLst/>
          </a:prstGeom>
        </p:spPr>
        <p:txBody>
          <a:bodyPr wrap="square">
            <a:spAutoFit/>
          </a:bodyPr>
          <a:lstStyle/>
          <a:p>
            <a:r>
              <a:rPr lang="en-US" altLang="ko-KR" dirty="0"/>
              <a:t>Pattern and trend algorithms</a:t>
            </a:r>
          </a:p>
          <a:p>
            <a:r>
              <a:rPr lang="en-US" altLang="ko-KR" dirty="0"/>
              <a:t>- noise and pattern identification</a:t>
            </a:r>
          </a:p>
          <a:p>
            <a:r>
              <a:rPr lang="en-US" altLang="ko-KR" dirty="0"/>
              <a:t>- max / average pooling</a:t>
            </a:r>
          </a:p>
          <a:p>
            <a:endParaRPr lang="en-US" altLang="ko-KR" dirty="0"/>
          </a:p>
          <a:p>
            <a:r>
              <a:rPr lang="en-US" altLang="ko-KR" dirty="0"/>
              <a:t>1. Based on the calculation of energy level derived from the frequency size of accelerometers and vibration sensors, so-called "Cultural Health Index" is to be developed to determine the health and out of balance of cultural properties being monitored. And at the same token, a "Danger Index" is to be developed by identifying the impact level of the result.</a:t>
            </a:r>
          </a:p>
        </p:txBody>
      </p:sp>
      <p:sp>
        <p:nvSpPr>
          <p:cNvPr id="6" name="직사각형 5">
            <a:extLst>
              <a:ext uri="{FF2B5EF4-FFF2-40B4-BE49-F238E27FC236}">
                <a16:creationId xmlns:a16="http://schemas.microsoft.com/office/drawing/2014/main" id="{444D405C-78BB-4870-A192-5EA14CAD57D0}"/>
              </a:ext>
            </a:extLst>
          </p:cNvPr>
          <p:cNvSpPr/>
          <p:nvPr/>
        </p:nvSpPr>
        <p:spPr>
          <a:xfrm>
            <a:off x="6344619" y="6482779"/>
            <a:ext cx="3752945" cy="4801314"/>
          </a:xfrm>
          <a:prstGeom prst="rect">
            <a:avLst/>
          </a:prstGeom>
        </p:spPr>
        <p:txBody>
          <a:bodyPr wrap="square">
            <a:spAutoFit/>
          </a:bodyPr>
          <a:lstStyle/>
          <a:p>
            <a:r>
              <a:rPr lang="en-US" altLang="ko-KR" dirty="0"/>
              <a:t>Big Data</a:t>
            </a:r>
          </a:p>
          <a:p>
            <a:r>
              <a:rPr lang="en-US" altLang="ko-KR" dirty="0"/>
              <a:t>Analysis and data acquisition techniques using push and pull instant and internal context source.</a:t>
            </a:r>
          </a:p>
          <a:p>
            <a:r>
              <a:rPr lang="en-US" altLang="ko-KR" dirty="0"/>
              <a:t>Data modeling with key-value pair, object-based, ontology-based, markup scheme, logic-based and graphical context info.</a:t>
            </a:r>
          </a:p>
          <a:p>
            <a:endParaRPr lang="en-US" altLang="ko-KR" dirty="0"/>
          </a:p>
          <a:p>
            <a:r>
              <a:rPr lang="en-US" altLang="ko-KR" dirty="0"/>
              <a:t>&gt; Inter-relational analysis</a:t>
            </a:r>
          </a:p>
          <a:p>
            <a:r>
              <a:rPr lang="en-US" altLang="ko-KR" dirty="0"/>
              <a:t>- relational analysis based on sensor proximity</a:t>
            </a:r>
          </a:p>
          <a:p>
            <a:r>
              <a:rPr lang="en-US" altLang="ko-KR" dirty="0"/>
              <a:t>-  Weather API parsing and data matching engine development</a:t>
            </a:r>
          </a:p>
          <a:p>
            <a:r>
              <a:rPr lang="en-US" altLang="ko-KR" dirty="0"/>
              <a:t>- Data assimilation</a:t>
            </a:r>
          </a:p>
          <a:p>
            <a:r>
              <a:rPr lang="en-US" altLang="ko-KR" dirty="0"/>
              <a:t>- Total integration of data</a:t>
            </a:r>
            <a:endParaRPr lang="ko-KR" altLang="en-US" dirty="0"/>
          </a:p>
        </p:txBody>
      </p:sp>
      <p:pic>
        <p:nvPicPr>
          <p:cNvPr id="9" name="그림 8">
            <a:extLst>
              <a:ext uri="{FF2B5EF4-FFF2-40B4-BE49-F238E27FC236}">
                <a16:creationId xmlns:a16="http://schemas.microsoft.com/office/drawing/2014/main" id="{F9898163-FE0F-4A0F-81FB-4686F8377E17}"/>
              </a:ext>
            </a:extLst>
          </p:cNvPr>
          <p:cNvPicPr>
            <a:picLocks noChangeAspect="1"/>
          </p:cNvPicPr>
          <p:nvPr/>
        </p:nvPicPr>
        <p:blipFill>
          <a:blip r:embed="rId5"/>
          <a:stretch>
            <a:fillRect/>
          </a:stretch>
        </p:blipFill>
        <p:spPr>
          <a:xfrm>
            <a:off x="76157" y="2889227"/>
            <a:ext cx="2918713" cy="3185436"/>
          </a:xfrm>
          <a:prstGeom prst="rect">
            <a:avLst/>
          </a:prstGeom>
        </p:spPr>
      </p:pic>
    </p:spTree>
    <p:extLst>
      <p:ext uri="{BB962C8B-B14F-4D97-AF65-F5344CB8AC3E}">
        <p14:creationId xmlns:p14="http://schemas.microsoft.com/office/powerpoint/2010/main" val="27268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4C47C-0DEB-46BD-9C9C-AE810D162A34}"/>
              </a:ext>
            </a:extLst>
          </p:cNvPr>
          <p:cNvSpPr>
            <a:spLocks noGrp="1"/>
          </p:cNvSpPr>
          <p:nvPr>
            <p:ph type="title"/>
          </p:nvPr>
        </p:nvSpPr>
        <p:spPr/>
        <p:txBody>
          <a:bodyPr/>
          <a:lstStyle/>
          <a:p>
            <a:r>
              <a:rPr lang="en-US" altLang="ko-KR" dirty="0"/>
              <a:t>IoT Monitoring App</a:t>
            </a:r>
            <a:endParaRPr lang="ko-KR" altLang="en-US" dirty="0"/>
          </a:p>
        </p:txBody>
      </p:sp>
      <p:pic>
        <p:nvPicPr>
          <p:cNvPr id="6" name="내용 개체 틀 5">
            <a:extLst>
              <a:ext uri="{FF2B5EF4-FFF2-40B4-BE49-F238E27FC236}">
                <a16:creationId xmlns:a16="http://schemas.microsoft.com/office/drawing/2014/main" id="{F2D63FB7-CCC9-4761-A282-B0B7757E60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3188" y="2297490"/>
            <a:ext cx="6172200" cy="2253495"/>
          </a:xfrm>
        </p:spPr>
      </p:pic>
      <p:sp>
        <p:nvSpPr>
          <p:cNvPr id="4" name="텍스트 개체 틀 3">
            <a:extLst>
              <a:ext uri="{FF2B5EF4-FFF2-40B4-BE49-F238E27FC236}">
                <a16:creationId xmlns:a16="http://schemas.microsoft.com/office/drawing/2014/main" id="{B6BFECE0-198B-43D6-BBD0-9FB56FA9B0E0}"/>
              </a:ext>
            </a:extLst>
          </p:cNvPr>
          <p:cNvSpPr>
            <a:spLocks noGrp="1"/>
          </p:cNvSpPr>
          <p:nvPr>
            <p:ph type="body" sz="half" idx="2"/>
          </p:nvPr>
        </p:nvSpPr>
        <p:spPr/>
        <p:txBody>
          <a:bodyPr/>
          <a:lstStyle/>
          <a:p>
            <a:r>
              <a:rPr lang="en-US" altLang="ko-KR" dirty="0"/>
              <a:t>This would require a complete fake app design required. </a:t>
            </a:r>
          </a:p>
          <a:p>
            <a:r>
              <a:rPr lang="en-US" altLang="ko-KR" dirty="0"/>
              <a:t>usn.lightup.co.kr/</a:t>
            </a:r>
            <a:r>
              <a:rPr lang="en-US" altLang="ko-KR" dirty="0" err="1"/>
              <a:t>olorasys</a:t>
            </a:r>
            <a:r>
              <a:rPr lang="en-US" altLang="ko-KR" dirty="0"/>
              <a:t>/</a:t>
            </a:r>
            <a:r>
              <a:rPr lang="en-US" altLang="ko-KR" dirty="0" err="1"/>
              <a:t>cultasset</a:t>
            </a:r>
            <a:endParaRPr lang="ko-KR" altLang="en-US" dirty="0"/>
          </a:p>
        </p:txBody>
      </p:sp>
      <p:sp>
        <p:nvSpPr>
          <p:cNvPr id="3" name="TextBox 2">
            <a:extLst>
              <a:ext uri="{FF2B5EF4-FFF2-40B4-BE49-F238E27FC236}">
                <a16:creationId xmlns:a16="http://schemas.microsoft.com/office/drawing/2014/main" id="{CF648713-3B49-41B1-8CFB-0E641F64569A}"/>
              </a:ext>
            </a:extLst>
          </p:cNvPr>
          <p:cNvSpPr txBox="1"/>
          <p:nvPr/>
        </p:nvSpPr>
        <p:spPr>
          <a:xfrm>
            <a:off x="329784" y="6145968"/>
            <a:ext cx="2218544" cy="3416320"/>
          </a:xfrm>
          <a:prstGeom prst="rect">
            <a:avLst/>
          </a:prstGeom>
          <a:noFill/>
        </p:spPr>
        <p:txBody>
          <a:bodyPr wrap="square" rtlCol="0">
            <a:spAutoFit/>
          </a:bodyPr>
          <a:lstStyle/>
          <a:p>
            <a:r>
              <a:rPr lang="en-US" altLang="ko-KR" dirty="0"/>
              <a:t>AI and deep learning is being put to use to save our cultural heritages;</a:t>
            </a:r>
            <a:r>
              <a:rPr lang="ko-KR" altLang="en-US" dirty="0"/>
              <a:t> </a:t>
            </a:r>
            <a:r>
              <a:rPr lang="en-US" altLang="ko-KR" dirty="0"/>
              <a:t>where</a:t>
            </a:r>
            <a:r>
              <a:rPr lang="ko-KR" altLang="en-US" dirty="0"/>
              <a:t> </a:t>
            </a:r>
            <a:r>
              <a:rPr lang="en-US" altLang="ko-KR" dirty="0"/>
              <a:t>the</a:t>
            </a:r>
            <a:r>
              <a:rPr lang="ko-KR" altLang="en-US" dirty="0"/>
              <a:t> </a:t>
            </a:r>
            <a:r>
              <a:rPr lang="en-US" altLang="ko-KR" dirty="0"/>
              <a:t>health</a:t>
            </a:r>
            <a:r>
              <a:rPr lang="ko-KR" altLang="en-US" dirty="0"/>
              <a:t> </a:t>
            </a:r>
            <a:r>
              <a:rPr lang="en-US" altLang="ko-KR" dirty="0"/>
              <a:t>of</a:t>
            </a:r>
            <a:r>
              <a:rPr lang="ko-KR" altLang="en-US" dirty="0"/>
              <a:t> </a:t>
            </a:r>
            <a:r>
              <a:rPr lang="en-US" altLang="ko-KR" dirty="0"/>
              <a:t>remote hard-to-reach treasures are monitored, overcoming human-fatigue-related errors</a:t>
            </a:r>
          </a:p>
        </p:txBody>
      </p:sp>
      <p:sp>
        <p:nvSpPr>
          <p:cNvPr id="5" name="직사각형 4">
            <a:extLst>
              <a:ext uri="{FF2B5EF4-FFF2-40B4-BE49-F238E27FC236}">
                <a16:creationId xmlns:a16="http://schemas.microsoft.com/office/drawing/2014/main" id="{6AEA7D56-86CE-48EF-9718-89F2E0186A3F}"/>
              </a:ext>
            </a:extLst>
          </p:cNvPr>
          <p:cNvSpPr/>
          <p:nvPr/>
        </p:nvSpPr>
        <p:spPr>
          <a:xfrm>
            <a:off x="2658254" y="6074765"/>
            <a:ext cx="3437745" cy="3416320"/>
          </a:xfrm>
          <a:prstGeom prst="rect">
            <a:avLst/>
          </a:prstGeom>
        </p:spPr>
        <p:txBody>
          <a:bodyPr wrap="square">
            <a:spAutoFit/>
          </a:bodyPr>
          <a:lstStyle/>
          <a:p>
            <a:r>
              <a:rPr lang="ko-KR" altLang="en-US" dirty="0" err="1"/>
              <a:t>Cultural</a:t>
            </a:r>
            <a:r>
              <a:rPr lang="ko-KR" altLang="en-US" dirty="0"/>
              <a:t> </a:t>
            </a:r>
            <a:r>
              <a:rPr lang="ko-KR" altLang="en-US" dirty="0" err="1"/>
              <a:t>Asset</a:t>
            </a:r>
            <a:r>
              <a:rPr lang="ko-KR" altLang="en-US" dirty="0"/>
              <a:t> </a:t>
            </a:r>
            <a:r>
              <a:rPr lang="ko-KR" altLang="en-US" dirty="0" err="1"/>
              <a:t>Monitoring</a:t>
            </a:r>
            <a:r>
              <a:rPr lang="ko-KR" altLang="en-US" dirty="0"/>
              <a:t> </a:t>
            </a:r>
            <a:r>
              <a:rPr lang="ko-KR" altLang="en-US" dirty="0" err="1"/>
              <a:t>App</a:t>
            </a:r>
            <a:endParaRPr lang="ko-KR" altLang="en-US" dirty="0"/>
          </a:p>
          <a:p>
            <a:r>
              <a:rPr lang="ko-KR" altLang="en-US" dirty="0" err="1"/>
              <a:t>LoRa</a:t>
            </a:r>
            <a:r>
              <a:rPr lang="ko-KR" altLang="en-US" dirty="0"/>
              <a:t> </a:t>
            </a:r>
            <a:r>
              <a:rPr lang="ko-KR" altLang="en-US" dirty="0" err="1"/>
              <a:t>r</a:t>
            </a:r>
            <a:r>
              <a:rPr lang="ko-KR" altLang="en-US" dirty="0"/>
              <a:t> </a:t>
            </a:r>
            <a:r>
              <a:rPr lang="ko-KR" altLang="en-US" dirty="0" err="1"/>
              <a:t>technology</a:t>
            </a:r>
            <a:r>
              <a:rPr lang="ko-KR" altLang="en-US" dirty="0"/>
              <a:t> </a:t>
            </a:r>
            <a:r>
              <a:rPr lang="ko-KR" altLang="en-US" dirty="0" err="1"/>
              <a:t>protocol</a:t>
            </a:r>
            <a:r>
              <a:rPr lang="ko-KR" altLang="en-US" dirty="0"/>
              <a:t> </a:t>
            </a:r>
            <a:r>
              <a:rPr lang="ko-KR" altLang="en-US" dirty="0" err="1"/>
              <a:t>enables</a:t>
            </a:r>
            <a:r>
              <a:rPr lang="ko-KR" altLang="en-US" dirty="0"/>
              <a:t> 15km </a:t>
            </a:r>
            <a:r>
              <a:rPr lang="ko-KR" altLang="en-US" dirty="0" err="1"/>
              <a:t>as</a:t>
            </a:r>
            <a:r>
              <a:rPr lang="ko-KR" altLang="en-US" dirty="0"/>
              <a:t> </a:t>
            </a:r>
            <a:r>
              <a:rPr lang="ko-KR" altLang="en-US" dirty="0" err="1"/>
              <a:t>maximum</a:t>
            </a:r>
            <a:r>
              <a:rPr lang="ko-KR" altLang="en-US" dirty="0"/>
              <a:t> </a:t>
            </a:r>
            <a:r>
              <a:rPr lang="ko-KR" altLang="en-US" dirty="0" err="1"/>
              <a:t>data</a:t>
            </a:r>
            <a:r>
              <a:rPr lang="ko-KR" altLang="en-US" dirty="0"/>
              <a:t> </a:t>
            </a:r>
            <a:r>
              <a:rPr lang="ko-KR" altLang="en-US" dirty="0" err="1"/>
              <a:t>transmit</a:t>
            </a:r>
            <a:r>
              <a:rPr lang="ko-KR" altLang="en-US" dirty="0"/>
              <a:t> </a:t>
            </a:r>
            <a:r>
              <a:rPr lang="ko-KR" altLang="en-US" dirty="0" err="1"/>
              <a:t>distance</a:t>
            </a:r>
            <a:r>
              <a:rPr lang="ko-KR" altLang="en-US" dirty="0"/>
              <a:t>.</a:t>
            </a:r>
          </a:p>
          <a:p>
            <a:r>
              <a:rPr lang="ko-KR" altLang="en-US" dirty="0" err="1"/>
              <a:t>Low</a:t>
            </a:r>
            <a:r>
              <a:rPr lang="ko-KR" altLang="en-US" dirty="0"/>
              <a:t> </a:t>
            </a:r>
            <a:r>
              <a:rPr lang="ko-KR" altLang="en-US" dirty="0" err="1"/>
              <a:t>power</a:t>
            </a:r>
            <a:r>
              <a:rPr lang="ko-KR" altLang="en-US" dirty="0"/>
              <a:t> </a:t>
            </a:r>
            <a:r>
              <a:rPr lang="ko-KR" altLang="en-US" dirty="0" err="1"/>
              <a:t>consumption</a:t>
            </a:r>
            <a:r>
              <a:rPr lang="ko-KR" altLang="en-US" dirty="0"/>
              <a:t> </a:t>
            </a:r>
            <a:r>
              <a:rPr lang="ko-KR" altLang="en-US" dirty="0" err="1"/>
              <a:t>guarantees</a:t>
            </a:r>
            <a:r>
              <a:rPr lang="ko-KR" altLang="en-US" dirty="0"/>
              <a:t> </a:t>
            </a:r>
            <a:r>
              <a:rPr lang="ko-KR" altLang="en-US" dirty="0" err="1"/>
              <a:t>longer</a:t>
            </a:r>
            <a:r>
              <a:rPr lang="ko-KR" altLang="en-US" dirty="0"/>
              <a:t> </a:t>
            </a:r>
            <a:r>
              <a:rPr lang="ko-KR" altLang="en-US" dirty="0" err="1"/>
              <a:t>lasting</a:t>
            </a:r>
            <a:r>
              <a:rPr lang="ko-KR" altLang="en-US" dirty="0"/>
              <a:t> of </a:t>
            </a:r>
            <a:r>
              <a:rPr lang="ko-KR" altLang="en-US" dirty="0" err="1"/>
              <a:t>batteries</a:t>
            </a:r>
            <a:r>
              <a:rPr lang="ko-KR" altLang="en-US" dirty="0"/>
              <a:t>.</a:t>
            </a:r>
          </a:p>
          <a:p>
            <a:r>
              <a:rPr lang="ko-KR" altLang="en-US" dirty="0" err="1"/>
              <a:t>Self-managed</a:t>
            </a:r>
            <a:r>
              <a:rPr lang="ko-KR" altLang="en-US" dirty="0"/>
              <a:t> </a:t>
            </a:r>
            <a:r>
              <a:rPr lang="ko-KR" altLang="en-US" dirty="0" err="1"/>
              <a:t>network</a:t>
            </a:r>
            <a:r>
              <a:rPr lang="ko-KR" altLang="en-US" dirty="0"/>
              <a:t> </a:t>
            </a:r>
            <a:r>
              <a:rPr lang="ko-KR" altLang="en-US" dirty="0" err="1"/>
              <a:t>costs</a:t>
            </a:r>
            <a:r>
              <a:rPr lang="ko-KR" altLang="en-US" dirty="0"/>
              <a:t> </a:t>
            </a:r>
            <a:r>
              <a:rPr lang="ko-KR" altLang="en-US" dirty="0" err="1"/>
              <a:t>you</a:t>
            </a:r>
            <a:r>
              <a:rPr lang="ko-KR" altLang="en-US" dirty="0"/>
              <a:t> </a:t>
            </a:r>
            <a:r>
              <a:rPr lang="ko-KR" altLang="en-US" dirty="0" err="1"/>
              <a:t>nothing</a:t>
            </a:r>
            <a:r>
              <a:rPr lang="ko-KR" altLang="en-US" dirty="0"/>
              <a:t> </a:t>
            </a:r>
            <a:r>
              <a:rPr lang="ko-KR" altLang="en-US" dirty="0" err="1"/>
              <a:t>in</a:t>
            </a:r>
            <a:r>
              <a:rPr lang="ko-KR" altLang="en-US" dirty="0"/>
              <a:t> </a:t>
            </a:r>
            <a:r>
              <a:rPr lang="ko-KR" altLang="en-US" dirty="0" err="1"/>
              <a:t>usage</a:t>
            </a:r>
            <a:r>
              <a:rPr lang="ko-KR" altLang="en-US" dirty="0"/>
              <a:t> </a:t>
            </a:r>
            <a:r>
              <a:rPr lang="ko-KR" altLang="en-US" dirty="0" err="1"/>
              <a:t>charges</a:t>
            </a:r>
            <a:r>
              <a:rPr lang="ko-KR" altLang="en-US" dirty="0"/>
              <a:t>.</a:t>
            </a:r>
          </a:p>
          <a:p>
            <a:r>
              <a:rPr lang="ko-KR" altLang="en-US" dirty="0" err="1"/>
              <a:t>Use</a:t>
            </a:r>
            <a:r>
              <a:rPr lang="ko-KR" altLang="en-US" dirty="0"/>
              <a:t> of </a:t>
            </a:r>
            <a:r>
              <a:rPr lang="ko-KR" altLang="en-US" dirty="0" err="1"/>
              <a:t>batteries</a:t>
            </a:r>
            <a:r>
              <a:rPr lang="ko-KR" altLang="en-US" dirty="0"/>
              <a:t> </a:t>
            </a:r>
            <a:r>
              <a:rPr lang="ko-KR" altLang="en-US" dirty="0" err="1"/>
              <a:t>reduces</a:t>
            </a:r>
            <a:r>
              <a:rPr lang="ko-KR" altLang="en-US" dirty="0"/>
              <a:t> </a:t>
            </a:r>
            <a:r>
              <a:rPr lang="ko-KR" altLang="en-US" dirty="0" err="1"/>
              <a:t>overheads</a:t>
            </a:r>
            <a:r>
              <a:rPr lang="ko-KR" altLang="en-US" dirty="0"/>
              <a:t> </a:t>
            </a:r>
            <a:r>
              <a:rPr lang="ko-KR" altLang="en-US" dirty="0" err="1"/>
              <a:t>in</a:t>
            </a:r>
            <a:r>
              <a:rPr lang="ko-KR" altLang="en-US" dirty="0"/>
              <a:t> </a:t>
            </a:r>
            <a:r>
              <a:rPr lang="ko-KR" altLang="en-US" dirty="0" err="1"/>
              <a:t>wiring</a:t>
            </a:r>
            <a:r>
              <a:rPr lang="ko-KR" altLang="en-US" dirty="0"/>
              <a:t> </a:t>
            </a:r>
            <a:r>
              <a:rPr lang="ko-KR" altLang="en-US" dirty="0" err="1"/>
              <a:t>for</a:t>
            </a:r>
            <a:r>
              <a:rPr lang="ko-KR" altLang="en-US" dirty="0"/>
              <a:t> </a:t>
            </a:r>
            <a:r>
              <a:rPr lang="ko-KR" altLang="en-US" dirty="0" err="1"/>
              <a:t>power</a:t>
            </a:r>
            <a:r>
              <a:rPr lang="ko-KR" altLang="en-US" dirty="0"/>
              <a:t> </a:t>
            </a:r>
            <a:r>
              <a:rPr lang="ko-KR" altLang="en-US" dirty="0" err="1"/>
              <a:t>connection</a:t>
            </a:r>
            <a:r>
              <a:rPr lang="ko-KR" altLang="en-US" dirty="0"/>
              <a:t>.</a:t>
            </a:r>
          </a:p>
        </p:txBody>
      </p:sp>
      <p:pic>
        <p:nvPicPr>
          <p:cNvPr id="7" name="그림 6">
            <a:extLst>
              <a:ext uri="{FF2B5EF4-FFF2-40B4-BE49-F238E27FC236}">
                <a16:creationId xmlns:a16="http://schemas.microsoft.com/office/drawing/2014/main" id="{21243685-F526-419D-8E10-1FD8D4CFC37F}"/>
              </a:ext>
            </a:extLst>
          </p:cNvPr>
          <p:cNvPicPr>
            <a:picLocks noChangeAspect="1"/>
          </p:cNvPicPr>
          <p:nvPr/>
        </p:nvPicPr>
        <p:blipFill>
          <a:blip r:embed="rId3"/>
          <a:stretch>
            <a:fillRect/>
          </a:stretch>
        </p:blipFill>
        <p:spPr>
          <a:xfrm>
            <a:off x="8269288" y="4716594"/>
            <a:ext cx="3086367" cy="2141406"/>
          </a:xfrm>
          <a:prstGeom prst="rect">
            <a:avLst/>
          </a:prstGeom>
        </p:spPr>
      </p:pic>
    </p:spTree>
    <p:extLst>
      <p:ext uri="{BB962C8B-B14F-4D97-AF65-F5344CB8AC3E}">
        <p14:creationId xmlns:p14="http://schemas.microsoft.com/office/powerpoint/2010/main" val="181062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927391-2E2F-4EDA-8CF9-7DD0DE30ED05}"/>
              </a:ext>
            </a:extLst>
          </p:cNvPr>
          <p:cNvSpPr>
            <a:spLocks noGrp="1"/>
          </p:cNvSpPr>
          <p:nvPr>
            <p:ph type="title"/>
          </p:nvPr>
        </p:nvSpPr>
        <p:spPr/>
        <p:txBody>
          <a:bodyPr/>
          <a:lstStyle/>
          <a:p>
            <a:r>
              <a:rPr lang="en-US" altLang="ko-KR" dirty="0"/>
              <a:t>Sensors</a:t>
            </a:r>
            <a:endParaRPr lang="ko-KR" altLang="en-US" dirty="0"/>
          </a:p>
        </p:txBody>
      </p:sp>
      <p:pic>
        <p:nvPicPr>
          <p:cNvPr id="6" name="내용 개체 틀 5">
            <a:extLst>
              <a:ext uri="{FF2B5EF4-FFF2-40B4-BE49-F238E27FC236}">
                <a16:creationId xmlns:a16="http://schemas.microsoft.com/office/drawing/2014/main" id="{44275753-0713-40B7-B00C-CD25003393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085871"/>
            <a:ext cx="6172200" cy="4676733"/>
          </a:xfrm>
        </p:spPr>
      </p:pic>
      <p:sp>
        <p:nvSpPr>
          <p:cNvPr id="4" name="텍스트 개체 틀 3">
            <a:extLst>
              <a:ext uri="{FF2B5EF4-FFF2-40B4-BE49-F238E27FC236}">
                <a16:creationId xmlns:a16="http://schemas.microsoft.com/office/drawing/2014/main" id="{77EA3212-DCCC-495F-9B76-D7E8314DBC59}"/>
              </a:ext>
            </a:extLst>
          </p:cNvPr>
          <p:cNvSpPr>
            <a:spLocks noGrp="1"/>
          </p:cNvSpPr>
          <p:nvPr>
            <p:ph type="body" sz="half" idx="2"/>
          </p:nvPr>
        </p:nvSpPr>
        <p:spPr/>
        <p:txBody>
          <a:bodyPr>
            <a:normAutofit fontScale="92500" lnSpcReduction="10000"/>
          </a:bodyPr>
          <a:lstStyle/>
          <a:p>
            <a:r>
              <a:rPr lang="en-US" altLang="ko-KR" dirty="0"/>
              <a:t>Combining discrepancy sensors and </a:t>
            </a:r>
            <a:r>
              <a:rPr lang="en-US" altLang="ko-KR" dirty="0" err="1"/>
              <a:t>LoRa</a:t>
            </a:r>
            <a:r>
              <a:rPr lang="en-US" altLang="ko-KR" dirty="0"/>
              <a:t>-based transceiver, High Tech sensors are the preferred choice for low-power hard-to-reach locations, well-kept hidden from the public view, ideal for public malls and cultural heritage sites.</a:t>
            </a:r>
          </a:p>
          <a:p>
            <a:endParaRPr lang="en-US" altLang="ko-KR" dirty="0"/>
          </a:p>
          <a:p>
            <a:r>
              <a:rPr lang="en-US" altLang="ko-KR" dirty="0" err="1"/>
              <a:t>LoRa</a:t>
            </a:r>
            <a:r>
              <a:rPr lang="en-US" altLang="ko-KR" dirty="0"/>
              <a:t>-based devices come with various advantages including the following;</a:t>
            </a:r>
          </a:p>
          <a:p>
            <a:r>
              <a:rPr lang="en-US" altLang="ko-KR" dirty="0"/>
              <a:t>- Extremely low power consumption performance, which means battery-equipped end-points last longer and can be placed in hard-to-reach locations.</a:t>
            </a:r>
          </a:p>
          <a:p>
            <a:r>
              <a:rPr lang="en-US" altLang="ko-KR" dirty="0"/>
              <a:t>- </a:t>
            </a:r>
            <a:r>
              <a:rPr lang="en-US" altLang="ko-KR" dirty="0" err="1"/>
              <a:t>LoRa</a:t>
            </a:r>
            <a:r>
              <a:rPr lang="en-US" altLang="ko-KR" dirty="0"/>
              <a:t> opensource ecosystem guarantees a broad ecosystem of devices, gateways, applications and portals for developers.</a:t>
            </a:r>
            <a:endParaRPr lang="ko-KR" altLang="en-US" dirty="0"/>
          </a:p>
        </p:txBody>
      </p:sp>
      <p:pic>
        <p:nvPicPr>
          <p:cNvPr id="3" name="그림 2">
            <a:extLst>
              <a:ext uri="{FF2B5EF4-FFF2-40B4-BE49-F238E27FC236}">
                <a16:creationId xmlns:a16="http://schemas.microsoft.com/office/drawing/2014/main" id="{311E3C4E-3AA4-49C3-B7CC-4FB9A334D516}"/>
              </a:ext>
            </a:extLst>
          </p:cNvPr>
          <p:cNvPicPr>
            <a:picLocks noChangeAspect="1"/>
          </p:cNvPicPr>
          <p:nvPr/>
        </p:nvPicPr>
        <p:blipFill>
          <a:blip r:embed="rId3"/>
          <a:stretch>
            <a:fillRect/>
          </a:stretch>
        </p:blipFill>
        <p:spPr>
          <a:xfrm>
            <a:off x="8544311" y="5405168"/>
            <a:ext cx="3055885" cy="4221846"/>
          </a:xfrm>
          <a:prstGeom prst="rect">
            <a:avLst/>
          </a:prstGeom>
        </p:spPr>
      </p:pic>
    </p:spTree>
    <p:extLst>
      <p:ext uri="{BB962C8B-B14F-4D97-AF65-F5344CB8AC3E}">
        <p14:creationId xmlns:p14="http://schemas.microsoft.com/office/powerpoint/2010/main" val="82080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내용 개체 틀 11">
            <a:extLst>
              <a:ext uri="{FF2B5EF4-FFF2-40B4-BE49-F238E27FC236}">
                <a16:creationId xmlns:a16="http://schemas.microsoft.com/office/drawing/2014/main" id="{9DD6FDF8-2E4D-4D1C-B9EB-16ED9309D49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708" y="-2060734"/>
            <a:ext cx="15361920" cy="8641080"/>
          </a:xfrm>
        </p:spPr>
      </p:pic>
      <p:sp>
        <p:nvSpPr>
          <p:cNvPr id="2" name="제목 1">
            <a:extLst>
              <a:ext uri="{FF2B5EF4-FFF2-40B4-BE49-F238E27FC236}">
                <a16:creationId xmlns:a16="http://schemas.microsoft.com/office/drawing/2014/main" id="{E423AABF-F36A-43F6-859F-18AB1229B8F7}"/>
              </a:ext>
            </a:extLst>
          </p:cNvPr>
          <p:cNvSpPr>
            <a:spLocks noGrp="1"/>
          </p:cNvSpPr>
          <p:nvPr>
            <p:ph type="title"/>
          </p:nvPr>
        </p:nvSpPr>
        <p:spPr/>
        <p:txBody>
          <a:bodyPr/>
          <a:lstStyle/>
          <a:p>
            <a:r>
              <a:rPr lang="en-US" altLang="ko-KR" dirty="0"/>
              <a:t>Termite Detection</a:t>
            </a:r>
            <a:endParaRPr lang="ko-KR" altLang="en-US" dirty="0"/>
          </a:p>
        </p:txBody>
      </p:sp>
      <p:sp>
        <p:nvSpPr>
          <p:cNvPr id="4" name="텍스트 개체 틀 3">
            <a:extLst>
              <a:ext uri="{FF2B5EF4-FFF2-40B4-BE49-F238E27FC236}">
                <a16:creationId xmlns:a16="http://schemas.microsoft.com/office/drawing/2014/main" id="{7E87A9A1-F616-4D57-8138-2D87ADBE65E5}"/>
              </a:ext>
            </a:extLst>
          </p:cNvPr>
          <p:cNvSpPr>
            <a:spLocks noGrp="1"/>
          </p:cNvSpPr>
          <p:nvPr>
            <p:ph type="body" sz="half" idx="2"/>
          </p:nvPr>
        </p:nvSpPr>
        <p:spPr/>
        <p:txBody>
          <a:bodyPr/>
          <a:lstStyle/>
          <a:p>
            <a:r>
              <a:rPr lang="en-US" altLang="ko-KR" dirty="0"/>
              <a:t>Animation of process.</a:t>
            </a:r>
          </a:p>
          <a:p>
            <a:r>
              <a:rPr lang="en-US" altLang="ko-KR" dirty="0"/>
              <a:t>Actual file name is OverviewDeep-learning.png</a:t>
            </a:r>
            <a:endParaRPr lang="ko-KR" altLang="en-US" dirty="0"/>
          </a:p>
        </p:txBody>
      </p:sp>
      <p:sp>
        <p:nvSpPr>
          <p:cNvPr id="13" name="TextBox 12">
            <a:extLst>
              <a:ext uri="{FF2B5EF4-FFF2-40B4-BE49-F238E27FC236}">
                <a16:creationId xmlns:a16="http://schemas.microsoft.com/office/drawing/2014/main" id="{D452CA29-A881-4A97-A793-C62119C21A2A}"/>
              </a:ext>
            </a:extLst>
          </p:cNvPr>
          <p:cNvSpPr txBox="1"/>
          <p:nvPr/>
        </p:nvSpPr>
        <p:spPr>
          <a:xfrm>
            <a:off x="199708" y="5900816"/>
            <a:ext cx="2878111" cy="2585323"/>
          </a:xfrm>
          <a:prstGeom prst="rect">
            <a:avLst/>
          </a:prstGeom>
          <a:noFill/>
        </p:spPr>
        <p:txBody>
          <a:bodyPr wrap="square" rtlCol="0">
            <a:spAutoFit/>
          </a:bodyPr>
          <a:lstStyle/>
          <a:p>
            <a:r>
              <a:rPr lang="en-US" altLang="ko-KR" dirty="0"/>
              <a:t>Big-data, but the target is not big; termites eat away our homes, wooden structures and even our forest. We reinvent ourselves as a  guardian to combat off the invisible enemy of the termites</a:t>
            </a:r>
            <a:endParaRPr lang="ko-KR" altLang="en-US" dirty="0"/>
          </a:p>
        </p:txBody>
      </p:sp>
      <p:sp>
        <p:nvSpPr>
          <p:cNvPr id="14" name="직사각형 13">
            <a:extLst>
              <a:ext uri="{FF2B5EF4-FFF2-40B4-BE49-F238E27FC236}">
                <a16:creationId xmlns:a16="http://schemas.microsoft.com/office/drawing/2014/main" id="{8695A4C2-A709-4636-8F25-1576FCD5074F}"/>
              </a:ext>
            </a:extLst>
          </p:cNvPr>
          <p:cNvSpPr/>
          <p:nvPr/>
        </p:nvSpPr>
        <p:spPr>
          <a:xfrm>
            <a:off x="3423672" y="5900816"/>
            <a:ext cx="3501784" cy="4801314"/>
          </a:xfrm>
          <a:prstGeom prst="rect">
            <a:avLst/>
          </a:prstGeom>
        </p:spPr>
        <p:txBody>
          <a:bodyPr wrap="square">
            <a:spAutoFit/>
          </a:bodyPr>
          <a:lstStyle/>
          <a:p>
            <a:r>
              <a:rPr lang="ko-KR" altLang="en-US" dirty="0" err="1"/>
              <a:t>Termites</a:t>
            </a:r>
            <a:r>
              <a:rPr lang="ko-KR" altLang="en-US" dirty="0"/>
              <a:t> </a:t>
            </a:r>
            <a:r>
              <a:rPr lang="ko-KR" altLang="en-US" dirty="0" err="1"/>
              <a:t>are</a:t>
            </a:r>
            <a:r>
              <a:rPr lang="ko-KR" altLang="en-US" dirty="0"/>
              <a:t> </a:t>
            </a:r>
            <a:r>
              <a:rPr lang="ko-KR" altLang="en-US" dirty="0" err="1"/>
              <a:t>the</a:t>
            </a:r>
            <a:r>
              <a:rPr lang="ko-KR" altLang="en-US" dirty="0"/>
              <a:t> </a:t>
            </a:r>
            <a:r>
              <a:rPr lang="ko-KR" altLang="en-US" dirty="0" err="1"/>
              <a:t>main</a:t>
            </a:r>
            <a:r>
              <a:rPr lang="ko-KR" altLang="en-US" dirty="0"/>
              <a:t> </a:t>
            </a:r>
            <a:r>
              <a:rPr lang="ko-KR" altLang="en-US" dirty="0" err="1"/>
              <a:t>causes</a:t>
            </a:r>
            <a:r>
              <a:rPr lang="ko-KR" altLang="en-US" dirty="0"/>
              <a:t> of </a:t>
            </a:r>
            <a:r>
              <a:rPr lang="ko-KR" altLang="en-US" dirty="0" err="1"/>
              <a:t>damages</a:t>
            </a:r>
            <a:r>
              <a:rPr lang="ko-KR" altLang="en-US" dirty="0"/>
              <a:t> </a:t>
            </a:r>
            <a:r>
              <a:rPr lang="ko-KR" altLang="en-US" dirty="0" err="1"/>
              <a:t>done</a:t>
            </a:r>
            <a:r>
              <a:rPr lang="ko-KR" altLang="en-US" dirty="0"/>
              <a:t> </a:t>
            </a:r>
            <a:r>
              <a:rPr lang="ko-KR" altLang="en-US" dirty="0" err="1"/>
              <a:t>to</a:t>
            </a:r>
            <a:r>
              <a:rPr lang="ko-KR" altLang="en-US" dirty="0"/>
              <a:t> </a:t>
            </a:r>
            <a:r>
              <a:rPr lang="ko-KR" altLang="en-US" dirty="0" err="1"/>
              <a:t>wooden</a:t>
            </a:r>
            <a:r>
              <a:rPr lang="ko-KR" altLang="en-US" dirty="0"/>
              <a:t> </a:t>
            </a:r>
            <a:r>
              <a:rPr lang="ko-KR" altLang="en-US" dirty="0" err="1"/>
              <a:t>structure</a:t>
            </a:r>
            <a:r>
              <a:rPr lang="ko-KR" altLang="en-US" dirty="0"/>
              <a:t> and </a:t>
            </a:r>
            <a:r>
              <a:rPr lang="ko-KR" altLang="en-US" dirty="0" err="1"/>
              <a:t>forest</a:t>
            </a:r>
            <a:r>
              <a:rPr lang="ko-KR" altLang="en-US" dirty="0"/>
              <a:t> </a:t>
            </a:r>
            <a:r>
              <a:rPr lang="ko-KR" altLang="en-US" dirty="0" err="1"/>
              <a:t>trees</a:t>
            </a:r>
            <a:r>
              <a:rPr lang="ko-KR" altLang="en-US" dirty="0"/>
              <a:t>. </a:t>
            </a:r>
            <a:r>
              <a:rPr lang="ko-KR" altLang="en-US" dirty="0" err="1"/>
              <a:t>Because</a:t>
            </a:r>
            <a:r>
              <a:rPr lang="ko-KR" altLang="en-US" dirty="0"/>
              <a:t> of </a:t>
            </a:r>
            <a:r>
              <a:rPr lang="ko-KR" altLang="en-US" dirty="0" err="1"/>
              <a:t>its</a:t>
            </a:r>
            <a:r>
              <a:rPr lang="ko-KR" altLang="en-US" dirty="0"/>
              <a:t> </a:t>
            </a:r>
            <a:r>
              <a:rPr lang="ko-KR" altLang="en-US" dirty="0" err="1"/>
              <a:t>aggressiveness</a:t>
            </a:r>
            <a:r>
              <a:rPr lang="ko-KR" altLang="en-US" dirty="0"/>
              <a:t> and </a:t>
            </a:r>
            <a:r>
              <a:rPr lang="ko-KR" altLang="en-US" dirty="0" err="1"/>
              <a:t>hidden</a:t>
            </a:r>
            <a:r>
              <a:rPr lang="ko-KR" altLang="en-US" dirty="0"/>
              <a:t> </a:t>
            </a:r>
            <a:r>
              <a:rPr lang="ko-KR" altLang="en-US" dirty="0" err="1"/>
              <a:t>existence</a:t>
            </a:r>
            <a:r>
              <a:rPr lang="ko-KR" altLang="en-US" dirty="0"/>
              <a:t>, </a:t>
            </a:r>
            <a:r>
              <a:rPr lang="ko-KR" altLang="en-US" dirty="0" err="1"/>
              <a:t>it</a:t>
            </a:r>
            <a:r>
              <a:rPr lang="ko-KR" altLang="en-US" dirty="0"/>
              <a:t> </a:t>
            </a:r>
            <a:r>
              <a:rPr lang="ko-KR" altLang="en-US" dirty="0" err="1"/>
              <a:t>is</a:t>
            </a:r>
            <a:r>
              <a:rPr lang="ko-KR" altLang="en-US" dirty="0"/>
              <a:t> </a:t>
            </a:r>
            <a:r>
              <a:rPr lang="ko-KR" altLang="en-US" dirty="0" err="1"/>
              <a:t>extremely</a:t>
            </a:r>
            <a:r>
              <a:rPr lang="ko-KR" altLang="en-US" dirty="0"/>
              <a:t> </a:t>
            </a:r>
            <a:r>
              <a:rPr lang="ko-KR" altLang="en-US" dirty="0" err="1"/>
              <a:t>hard</a:t>
            </a:r>
            <a:r>
              <a:rPr lang="ko-KR" altLang="en-US" dirty="0"/>
              <a:t> </a:t>
            </a:r>
            <a:r>
              <a:rPr lang="ko-KR" altLang="en-US" dirty="0" err="1"/>
              <a:t>to</a:t>
            </a:r>
            <a:r>
              <a:rPr lang="ko-KR" altLang="en-US" dirty="0"/>
              <a:t> </a:t>
            </a:r>
            <a:r>
              <a:rPr lang="ko-KR" altLang="en-US" dirty="0" err="1"/>
              <a:t>detect</a:t>
            </a:r>
            <a:r>
              <a:rPr lang="ko-KR" altLang="en-US" dirty="0"/>
              <a:t> and </a:t>
            </a:r>
            <a:r>
              <a:rPr lang="ko-KR" altLang="en-US" dirty="0" err="1"/>
              <a:t>evaluate</a:t>
            </a:r>
            <a:r>
              <a:rPr lang="ko-KR" altLang="en-US" dirty="0"/>
              <a:t> </a:t>
            </a:r>
            <a:r>
              <a:rPr lang="ko-KR" altLang="en-US" dirty="0" err="1"/>
              <a:t>its</a:t>
            </a:r>
            <a:r>
              <a:rPr lang="ko-KR" altLang="en-US" dirty="0"/>
              <a:t> </a:t>
            </a:r>
            <a:r>
              <a:rPr lang="ko-KR" altLang="en-US" dirty="0" err="1"/>
              <a:t>existence</a:t>
            </a:r>
            <a:r>
              <a:rPr lang="ko-KR" altLang="en-US" dirty="0"/>
              <a:t> and </a:t>
            </a:r>
            <a:r>
              <a:rPr lang="ko-KR" altLang="en-US" dirty="0" err="1"/>
              <a:t>damages</a:t>
            </a:r>
            <a:r>
              <a:rPr lang="ko-KR" altLang="en-US" dirty="0"/>
              <a:t>.</a:t>
            </a:r>
          </a:p>
          <a:p>
            <a:endParaRPr lang="ko-KR" altLang="en-US" dirty="0"/>
          </a:p>
          <a:p>
            <a:r>
              <a:rPr lang="ko-KR" altLang="en-US" dirty="0" err="1"/>
              <a:t>Our</a:t>
            </a:r>
            <a:r>
              <a:rPr lang="ko-KR" altLang="en-US" dirty="0"/>
              <a:t> </a:t>
            </a:r>
            <a:r>
              <a:rPr lang="ko-KR" altLang="en-US" dirty="0" err="1"/>
              <a:t>temperature</a:t>
            </a:r>
            <a:r>
              <a:rPr lang="ko-KR" altLang="en-US" dirty="0"/>
              <a:t> and </a:t>
            </a:r>
            <a:r>
              <a:rPr lang="ko-KR" altLang="en-US" dirty="0" err="1"/>
              <a:t>humidity</a:t>
            </a:r>
            <a:r>
              <a:rPr lang="ko-KR" altLang="en-US" dirty="0"/>
              <a:t> </a:t>
            </a:r>
            <a:r>
              <a:rPr lang="ko-KR" altLang="en-US" dirty="0" err="1"/>
              <a:t>sensors</a:t>
            </a:r>
            <a:r>
              <a:rPr lang="ko-KR" altLang="en-US" dirty="0"/>
              <a:t> </a:t>
            </a:r>
            <a:r>
              <a:rPr lang="ko-KR" altLang="en-US" dirty="0" err="1"/>
              <a:t>coupled</a:t>
            </a:r>
            <a:r>
              <a:rPr lang="ko-KR" altLang="en-US" dirty="0"/>
              <a:t> </a:t>
            </a:r>
            <a:r>
              <a:rPr lang="ko-KR" altLang="en-US" dirty="0" err="1"/>
              <a:t>with</a:t>
            </a:r>
            <a:r>
              <a:rPr lang="ko-KR" altLang="en-US" dirty="0"/>
              <a:t> </a:t>
            </a:r>
            <a:r>
              <a:rPr lang="ko-KR" altLang="en-US" dirty="0" err="1"/>
              <a:t>the</a:t>
            </a:r>
            <a:r>
              <a:rPr lang="ko-KR" altLang="en-US" dirty="0"/>
              <a:t> </a:t>
            </a:r>
            <a:r>
              <a:rPr lang="ko-KR" altLang="en-US" dirty="0" err="1"/>
              <a:t>imaging</a:t>
            </a:r>
            <a:r>
              <a:rPr lang="ko-KR" altLang="en-US" dirty="0"/>
              <a:t> </a:t>
            </a:r>
            <a:r>
              <a:rPr lang="ko-KR" altLang="en-US" dirty="0" err="1"/>
              <a:t>devices</a:t>
            </a:r>
            <a:r>
              <a:rPr lang="ko-KR" altLang="en-US" dirty="0"/>
              <a:t> </a:t>
            </a:r>
            <a:r>
              <a:rPr lang="ko-KR" altLang="en-US" dirty="0" err="1"/>
              <a:t>can</a:t>
            </a:r>
            <a:r>
              <a:rPr lang="ko-KR" altLang="en-US" dirty="0"/>
              <a:t> </a:t>
            </a:r>
            <a:r>
              <a:rPr lang="ko-KR" altLang="en-US" dirty="0" err="1"/>
              <a:t>tackle</a:t>
            </a:r>
            <a:r>
              <a:rPr lang="ko-KR" altLang="en-US" dirty="0"/>
              <a:t> </a:t>
            </a:r>
            <a:r>
              <a:rPr lang="ko-KR" altLang="en-US" dirty="0" err="1"/>
              <a:t>this</a:t>
            </a:r>
            <a:r>
              <a:rPr lang="ko-KR" altLang="en-US" dirty="0"/>
              <a:t> </a:t>
            </a:r>
            <a:r>
              <a:rPr lang="ko-KR" altLang="en-US" dirty="0" err="1"/>
              <a:t>issue</a:t>
            </a:r>
            <a:r>
              <a:rPr lang="ko-KR" altLang="en-US" dirty="0"/>
              <a:t> and </a:t>
            </a:r>
            <a:r>
              <a:rPr lang="ko-KR" altLang="en-US" dirty="0" err="1"/>
              <a:t>we</a:t>
            </a:r>
            <a:r>
              <a:rPr lang="ko-KR" altLang="en-US" dirty="0"/>
              <a:t> </a:t>
            </a:r>
            <a:r>
              <a:rPr lang="ko-KR" altLang="en-US" dirty="0" err="1"/>
              <a:t>can</a:t>
            </a:r>
            <a:r>
              <a:rPr lang="ko-KR" altLang="en-US" dirty="0"/>
              <a:t> </a:t>
            </a:r>
            <a:r>
              <a:rPr lang="ko-KR" altLang="en-US" dirty="0" err="1"/>
              <a:t>deliver</a:t>
            </a:r>
            <a:r>
              <a:rPr lang="ko-KR" altLang="en-US" dirty="0"/>
              <a:t> </a:t>
            </a:r>
            <a:r>
              <a:rPr lang="ko-KR" altLang="en-US" dirty="0" err="1"/>
              <a:t>a</a:t>
            </a:r>
            <a:r>
              <a:rPr lang="ko-KR" altLang="en-US" dirty="0"/>
              <a:t> </a:t>
            </a:r>
            <a:r>
              <a:rPr lang="ko-KR" altLang="en-US" dirty="0" err="1"/>
              <a:t>self-contained</a:t>
            </a:r>
            <a:r>
              <a:rPr lang="ko-KR" altLang="en-US" dirty="0"/>
              <a:t> </a:t>
            </a:r>
            <a:r>
              <a:rPr lang="ko-KR" altLang="en-US" dirty="0" err="1"/>
              <a:t>solution</a:t>
            </a:r>
            <a:r>
              <a:rPr lang="ko-KR" altLang="en-US" dirty="0"/>
              <a:t> </a:t>
            </a:r>
            <a:r>
              <a:rPr lang="ko-KR" altLang="en-US" dirty="0" err="1"/>
              <a:t>based</a:t>
            </a:r>
            <a:r>
              <a:rPr lang="ko-KR" altLang="en-US" dirty="0"/>
              <a:t> </a:t>
            </a:r>
            <a:r>
              <a:rPr lang="ko-KR" altLang="en-US" dirty="0" err="1"/>
              <a:t>on</a:t>
            </a:r>
            <a:r>
              <a:rPr lang="ko-KR" altLang="en-US" dirty="0"/>
              <a:t> </a:t>
            </a:r>
            <a:r>
              <a:rPr lang="ko-KR" altLang="en-US" dirty="0" err="1"/>
              <a:t>deep-learning</a:t>
            </a:r>
            <a:r>
              <a:rPr lang="ko-KR" altLang="en-US" dirty="0"/>
              <a:t> </a:t>
            </a:r>
            <a:r>
              <a:rPr lang="ko-KR" altLang="en-US" dirty="0" err="1"/>
              <a:t>platform</a:t>
            </a:r>
            <a:r>
              <a:rPr lang="ko-KR" altLang="en-US" dirty="0"/>
              <a:t>, </a:t>
            </a:r>
            <a:r>
              <a:rPr lang="ko-KR" altLang="en-US" dirty="0" err="1"/>
              <a:t>which</a:t>
            </a:r>
            <a:r>
              <a:rPr lang="ko-KR" altLang="en-US" dirty="0"/>
              <a:t> </a:t>
            </a:r>
            <a:r>
              <a:rPr lang="ko-KR" altLang="en-US" dirty="0" err="1"/>
              <a:t>can</a:t>
            </a:r>
            <a:r>
              <a:rPr lang="ko-KR" altLang="en-US" dirty="0"/>
              <a:t> </a:t>
            </a:r>
            <a:r>
              <a:rPr lang="ko-KR" altLang="en-US" dirty="0" err="1"/>
              <a:t>produce</a:t>
            </a:r>
            <a:r>
              <a:rPr lang="ko-KR" altLang="en-US" dirty="0"/>
              <a:t> </a:t>
            </a:r>
            <a:r>
              <a:rPr lang="ko-KR" altLang="en-US" dirty="0" err="1"/>
              <a:t>alarms</a:t>
            </a:r>
            <a:r>
              <a:rPr lang="ko-KR" altLang="en-US" dirty="0"/>
              <a:t> </a:t>
            </a:r>
            <a:r>
              <a:rPr lang="ko-KR" altLang="en-US" dirty="0" err="1"/>
              <a:t>with</a:t>
            </a:r>
            <a:r>
              <a:rPr lang="ko-KR" altLang="en-US" dirty="0"/>
              <a:t> </a:t>
            </a:r>
            <a:r>
              <a:rPr lang="ko-KR" altLang="en-US" dirty="0" err="1"/>
              <a:t>visual</a:t>
            </a:r>
            <a:r>
              <a:rPr lang="ko-KR" altLang="en-US" dirty="0"/>
              <a:t> </a:t>
            </a:r>
            <a:r>
              <a:rPr lang="ko-KR" altLang="en-US" dirty="0" err="1"/>
              <a:t>results</a:t>
            </a:r>
            <a:r>
              <a:rPr lang="ko-KR" altLang="en-US" dirty="0"/>
              <a:t>.</a:t>
            </a:r>
          </a:p>
        </p:txBody>
      </p:sp>
      <p:pic>
        <p:nvPicPr>
          <p:cNvPr id="3" name="그림 2">
            <a:extLst>
              <a:ext uri="{FF2B5EF4-FFF2-40B4-BE49-F238E27FC236}">
                <a16:creationId xmlns:a16="http://schemas.microsoft.com/office/drawing/2014/main" id="{0BE61028-F625-4143-A471-1BFEB9685843}"/>
              </a:ext>
            </a:extLst>
          </p:cNvPr>
          <p:cNvPicPr>
            <a:picLocks noChangeAspect="1"/>
          </p:cNvPicPr>
          <p:nvPr/>
        </p:nvPicPr>
        <p:blipFill>
          <a:blip r:embed="rId4"/>
          <a:stretch>
            <a:fillRect/>
          </a:stretch>
        </p:blipFill>
        <p:spPr>
          <a:xfrm>
            <a:off x="8551245" y="5900816"/>
            <a:ext cx="2903472" cy="4252328"/>
          </a:xfrm>
          <a:prstGeom prst="rect">
            <a:avLst/>
          </a:prstGeom>
        </p:spPr>
      </p:pic>
    </p:spTree>
    <p:extLst>
      <p:ext uri="{BB962C8B-B14F-4D97-AF65-F5344CB8AC3E}">
        <p14:creationId xmlns:p14="http://schemas.microsoft.com/office/powerpoint/2010/main" val="402682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77BDCA-9281-41EA-A318-D55759264C81}"/>
              </a:ext>
            </a:extLst>
          </p:cNvPr>
          <p:cNvSpPr>
            <a:spLocks noGrp="1"/>
          </p:cNvSpPr>
          <p:nvPr>
            <p:ph type="title"/>
          </p:nvPr>
        </p:nvSpPr>
        <p:spPr/>
        <p:txBody>
          <a:bodyPr/>
          <a:lstStyle/>
          <a:p>
            <a:r>
              <a:rPr lang="en-US" altLang="ko-KR" dirty="0"/>
              <a:t>Solution</a:t>
            </a:r>
            <a:endParaRPr lang="ko-KR" altLang="en-US" dirty="0"/>
          </a:p>
        </p:txBody>
      </p:sp>
      <p:pic>
        <p:nvPicPr>
          <p:cNvPr id="6" name="내용 개체 틀 5">
            <a:extLst>
              <a:ext uri="{FF2B5EF4-FFF2-40B4-BE49-F238E27FC236}">
                <a16:creationId xmlns:a16="http://schemas.microsoft.com/office/drawing/2014/main" id="{61861753-351A-4452-B615-5776E781D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7798" y="987425"/>
            <a:ext cx="6062980" cy="4873625"/>
          </a:xfrm>
        </p:spPr>
      </p:pic>
      <p:sp>
        <p:nvSpPr>
          <p:cNvPr id="4" name="텍스트 개체 틀 3">
            <a:extLst>
              <a:ext uri="{FF2B5EF4-FFF2-40B4-BE49-F238E27FC236}">
                <a16:creationId xmlns:a16="http://schemas.microsoft.com/office/drawing/2014/main" id="{737A3F2B-D7FC-4A91-BBF7-61AEA670C243}"/>
              </a:ext>
            </a:extLst>
          </p:cNvPr>
          <p:cNvSpPr>
            <a:spLocks noGrp="1"/>
          </p:cNvSpPr>
          <p:nvPr>
            <p:ph type="body" sz="half" idx="2"/>
          </p:nvPr>
        </p:nvSpPr>
        <p:spPr/>
        <p:txBody>
          <a:bodyPr>
            <a:normAutofit/>
          </a:bodyPr>
          <a:lstStyle/>
          <a:p>
            <a:r>
              <a:rPr lang="en-US" altLang="ko-KR" dirty="0"/>
              <a:t>:</a:t>
            </a:r>
            <a:r>
              <a:rPr lang="en-US" altLang="ko-KR" dirty="0" err="1"/>
              <a:t>checkered_flag</a:t>
            </a:r>
            <a:r>
              <a:rPr lang="en-US" altLang="ko-KR" dirty="0"/>
              <a:t>: Solution banner texts</a:t>
            </a:r>
          </a:p>
          <a:p>
            <a:r>
              <a:rPr lang="en-US" altLang="ko-KR" dirty="0"/>
              <a:t>:</a:t>
            </a:r>
            <a:r>
              <a:rPr lang="en-US" altLang="ko-KR" dirty="0" err="1"/>
              <a:t>speech_balloon</a:t>
            </a:r>
            <a:r>
              <a:rPr lang="en-US" altLang="ko-KR" dirty="0"/>
              <a:t>:</a:t>
            </a:r>
          </a:p>
          <a:p>
            <a:r>
              <a:rPr lang="en-US" altLang="ko-KR" dirty="0"/>
              <a:t>At High Tech, we create more than just monitoring app or deep learning scientific platforms. We bring it to life with user experience, translating data values into real, tangible and graphical visualization.</a:t>
            </a:r>
          </a:p>
          <a:p>
            <a:endParaRPr lang="en-US" altLang="ko-KR" dirty="0"/>
          </a:p>
          <a:p>
            <a:r>
              <a:rPr lang="en-US" altLang="ko-KR" dirty="0"/>
              <a:t>We provide you in a wide range of sectors with a professional, yet refreshingly personal approach.</a:t>
            </a:r>
          </a:p>
          <a:p>
            <a:r>
              <a:rPr lang="en-US" altLang="ko-KR" dirty="0"/>
              <a:t>Join us, and thrive on your ventures</a:t>
            </a:r>
          </a:p>
          <a:p>
            <a:endParaRPr lang="en-US" altLang="ko-KR" dirty="0"/>
          </a:p>
        </p:txBody>
      </p:sp>
      <p:sp>
        <p:nvSpPr>
          <p:cNvPr id="3" name="직사각형 2">
            <a:extLst>
              <a:ext uri="{FF2B5EF4-FFF2-40B4-BE49-F238E27FC236}">
                <a16:creationId xmlns:a16="http://schemas.microsoft.com/office/drawing/2014/main" id="{8C78B266-439E-407A-9628-04B6933DB5B6}"/>
              </a:ext>
            </a:extLst>
          </p:cNvPr>
          <p:cNvSpPr/>
          <p:nvPr/>
        </p:nvSpPr>
        <p:spPr>
          <a:xfrm>
            <a:off x="374015" y="5861050"/>
            <a:ext cx="4207240" cy="9233297"/>
          </a:xfrm>
          <a:prstGeom prst="rect">
            <a:avLst/>
          </a:prstGeom>
        </p:spPr>
        <p:txBody>
          <a:bodyPr wrap="square">
            <a:spAutoFit/>
          </a:bodyPr>
          <a:lstStyle/>
          <a:p>
            <a:r>
              <a:rPr lang="ko-KR" altLang="en-US" dirty="0"/>
              <a:t>HIGH TECH </a:t>
            </a:r>
            <a:r>
              <a:rPr lang="ko-KR" altLang="en-US" dirty="0" err="1"/>
              <a:t>is</a:t>
            </a:r>
            <a:r>
              <a:rPr lang="ko-KR" altLang="en-US" dirty="0"/>
              <a:t> </a:t>
            </a:r>
            <a:r>
              <a:rPr lang="ko-KR" altLang="en-US" dirty="0" err="1"/>
              <a:t>a</a:t>
            </a:r>
            <a:r>
              <a:rPr lang="ko-KR" altLang="en-US" dirty="0"/>
              <a:t> </a:t>
            </a:r>
            <a:r>
              <a:rPr lang="ko-KR" altLang="en-US" dirty="0" err="1"/>
              <a:t>company</a:t>
            </a:r>
            <a:r>
              <a:rPr lang="ko-KR" altLang="en-US" dirty="0"/>
              <a:t> </a:t>
            </a:r>
            <a:r>
              <a:rPr lang="ko-KR" altLang="en-US" dirty="0" err="1"/>
              <a:t>dedicated</a:t>
            </a:r>
            <a:r>
              <a:rPr lang="ko-KR" altLang="en-US" dirty="0"/>
              <a:t> </a:t>
            </a:r>
            <a:r>
              <a:rPr lang="ko-KR" altLang="en-US" dirty="0" err="1"/>
              <a:t>to</a:t>
            </a:r>
            <a:r>
              <a:rPr lang="ko-KR" altLang="en-US" dirty="0"/>
              <a:t> </a:t>
            </a:r>
            <a:r>
              <a:rPr lang="ko-KR" altLang="en-US" dirty="0" err="1"/>
              <a:t>Internet</a:t>
            </a:r>
            <a:r>
              <a:rPr lang="ko-KR" altLang="en-US" dirty="0"/>
              <a:t> of </a:t>
            </a:r>
            <a:r>
              <a:rPr lang="ko-KR" altLang="en-US" dirty="0" err="1"/>
              <a:t>things</a:t>
            </a:r>
            <a:r>
              <a:rPr lang="ko-KR" altLang="en-US" dirty="0"/>
              <a:t> (</a:t>
            </a:r>
            <a:r>
              <a:rPr lang="ko-KR" altLang="en-US" dirty="0" err="1"/>
              <a:t>IoT</a:t>
            </a:r>
            <a:r>
              <a:rPr lang="ko-KR" altLang="en-US" dirty="0"/>
              <a:t>).</a:t>
            </a:r>
          </a:p>
          <a:p>
            <a:r>
              <a:rPr lang="ko-KR" altLang="en-US" dirty="0" err="1"/>
              <a:t>We</a:t>
            </a:r>
            <a:r>
              <a:rPr lang="ko-KR" altLang="en-US" dirty="0"/>
              <a:t> </a:t>
            </a:r>
            <a:r>
              <a:rPr lang="ko-KR" altLang="en-US" dirty="0" err="1"/>
              <a:t>provide</a:t>
            </a:r>
            <a:r>
              <a:rPr lang="ko-KR" altLang="en-US" dirty="0"/>
              <a:t> </a:t>
            </a:r>
            <a:r>
              <a:rPr lang="ko-KR" altLang="en-US" dirty="0" err="1"/>
              <a:t>services</a:t>
            </a:r>
            <a:r>
              <a:rPr lang="ko-KR" altLang="en-US" dirty="0"/>
              <a:t> </a:t>
            </a:r>
            <a:r>
              <a:rPr lang="ko-KR" altLang="en-US" dirty="0" err="1"/>
              <a:t>based</a:t>
            </a:r>
            <a:r>
              <a:rPr lang="ko-KR" altLang="en-US" dirty="0"/>
              <a:t> </a:t>
            </a:r>
            <a:r>
              <a:rPr lang="ko-KR" altLang="en-US" dirty="0" err="1"/>
              <a:t>on</a:t>
            </a:r>
            <a:r>
              <a:rPr lang="ko-KR" altLang="en-US" dirty="0"/>
              <a:t> </a:t>
            </a:r>
            <a:r>
              <a:rPr lang="ko-KR" altLang="en-US" dirty="0" err="1"/>
              <a:t>LoRa</a:t>
            </a:r>
            <a:r>
              <a:rPr lang="ko-KR" altLang="en-US" dirty="0"/>
              <a:t>, BLE, and </a:t>
            </a:r>
            <a:r>
              <a:rPr lang="ko-KR" altLang="en-US" dirty="0" err="1"/>
              <a:t>IoT</a:t>
            </a:r>
            <a:r>
              <a:rPr lang="ko-KR" altLang="en-US" dirty="0"/>
              <a:t> </a:t>
            </a:r>
            <a:r>
              <a:rPr lang="ko-KR" altLang="en-US" dirty="0" err="1"/>
              <a:t>sensors</a:t>
            </a:r>
            <a:r>
              <a:rPr lang="ko-KR" altLang="en-US" dirty="0"/>
              <a:t>, and </a:t>
            </a:r>
            <a:r>
              <a:rPr lang="ko-KR" altLang="en-US" dirty="0" err="1"/>
              <a:t>our</a:t>
            </a:r>
            <a:r>
              <a:rPr lang="ko-KR" altLang="en-US" dirty="0"/>
              <a:t> </a:t>
            </a:r>
            <a:r>
              <a:rPr lang="ko-KR" altLang="en-US" dirty="0" err="1"/>
              <a:t>products</a:t>
            </a:r>
            <a:r>
              <a:rPr lang="ko-KR" altLang="en-US" dirty="0"/>
              <a:t> </a:t>
            </a:r>
            <a:r>
              <a:rPr lang="ko-KR" altLang="en-US" dirty="0" err="1"/>
              <a:t>include</a:t>
            </a:r>
            <a:r>
              <a:rPr lang="ko-KR" altLang="en-US" dirty="0"/>
              <a:t> </a:t>
            </a:r>
            <a:r>
              <a:rPr lang="ko-KR" altLang="en-US" dirty="0" err="1"/>
              <a:t>O-lamps</a:t>
            </a:r>
            <a:r>
              <a:rPr lang="ko-KR" altLang="en-US" dirty="0"/>
              <a:t> </a:t>
            </a:r>
            <a:r>
              <a:rPr lang="ko-KR" altLang="en-US" dirty="0" err="1"/>
              <a:t>as</a:t>
            </a:r>
            <a:r>
              <a:rPr lang="ko-KR" altLang="en-US" dirty="0"/>
              <a:t> </a:t>
            </a:r>
            <a:r>
              <a:rPr lang="ko-KR" altLang="en-US" dirty="0" err="1"/>
              <a:t>well</a:t>
            </a:r>
            <a:r>
              <a:rPr lang="ko-KR" altLang="en-US" dirty="0"/>
              <a:t> </a:t>
            </a:r>
            <a:r>
              <a:rPr lang="ko-KR" altLang="en-US" dirty="0" err="1"/>
              <a:t>as</a:t>
            </a:r>
            <a:r>
              <a:rPr lang="ko-KR" altLang="en-US" dirty="0"/>
              <a:t> Home </a:t>
            </a:r>
            <a:r>
              <a:rPr lang="ko-KR" altLang="en-US" dirty="0" err="1"/>
              <a:t>wireless</a:t>
            </a:r>
            <a:r>
              <a:rPr lang="ko-KR" altLang="en-US" dirty="0"/>
              <a:t> </a:t>
            </a:r>
            <a:r>
              <a:rPr lang="ko-KR" altLang="en-US" dirty="0" err="1"/>
              <a:t>local</a:t>
            </a:r>
            <a:r>
              <a:rPr lang="ko-KR" altLang="en-US" dirty="0"/>
              <a:t> </a:t>
            </a:r>
            <a:r>
              <a:rPr lang="ko-KR" altLang="en-US" dirty="0" err="1"/>
              <a:t>network</a:t>
            </a:r>
            <a:r>
              <a:rPr lang="ko-KR" altLang="en-US" dirty="0"/>
              <a:t> </a:t>
            </a:r>
            <a:r>
              <a:rPr lang="ko-KR" altLang="en-US" dirty="0" err="1"/>
              <a:t>products</a:t>
            </a:r>
            <a:r>
              <a:rPr lang="ko-KR" altLang="en-US" dirty="0"/>
              <a:t> and </a:t>
            </a:r>
            <a:r>
              <a:rPr lang="ko-KR" altLang="en-US" dirty="0" err="1"/>
              <a:t>services</a:t>
            </a:r>
            <a:r>
              <a:rPr lang="ko-KR" altLang="en-US" dirty="0"/>
              <a:t>.</a:t>
            </a:r>
          </a:p>
          <a:p>
            <a:endParaRPr lang="ko-KR" altLang="en-US" dirty="0"/>
          </a:p>
          <a:p>
            <a:r>
              <a:rPr lang="ko-KR" altLang="en-US" dirty="0" err="1"/>
              <a:t>We've</a:t>
            </a:r>
            <a:r>
              <a:rPr lang="ko-KR" altLang="en-US" dirty="0"/>
              <a:t> </a:t>
            </a:r>
            <a:r>
              <a:rPr lang="ko-KR" altLang="en-US" dirty="0" err="1"/>
              <a:t>been</a:t>
            </a:r>
            <a:r>
              <a:rPr lang="ko-KR" altLang="en-US" dirty="0"/>
              <a:t> </a:t>
            </a:r>
            <a:r>
              <a:rPr lang="ko-KR" altLang="en-US" dirty="0" err="1"/>
              <a:t>expanding</a:t>
            </a:r>
            <a:r>
              <a:rPr lang="ko-KR" altLang="en-US" dirty="0"/>
              <a:t> </a:t>
            </a:r>
            <a:r>
              <a:rPr lang="ko-KR" altLang="en-US" dirty="0" err="1"/>
              <a:t>heavily</a:t>
            </a:r>
            <a:r>
              <a:rPr lang="ko-KR" altLang="en-US" dirty="0"/>
              <a:t> </a:t>
            </a:r>
            <a:r>
              <a:rPr lang="ko-KR" altLang="en-US" dirty="0" err="1"/>
              <a:t>by</a:t>
            </a:r>
            <a:r>
              <a:rPr lang="ko-KR" altLang="en-US" dirty="0"/>
              <a:t> </a:t>
            </a:r>
            <a:r>
              <a:rPr lang="ko-KR" altLang="en-US" dirty="0" err="1"/>
              <a:t>investing</a:t>
            </a:r>
            <a:r>
              <a:rPr lang="ko-KR" altLang="en-US" dirty="0"/>
              <a:t> </a:t>
            </a:r>
            <a:r>
              <a:rPr lang="ko-KR" altLang="en-US" dirty="0" err="1"/>
              <a:t>in</a:t>
            </a:r>
            <a:r>
              <a:rPr lang="ko-KR" altLang="en-US" dirty="0"/>
              <a:t> </a:t>
            </a:r>
            <a:r>
              <a:rPr lang="ko-KR" altLang="en-US" dirty="0" err="1"/>
              <a:t>our</a:t>
            </a:r>
            <a:r>
              <a:rPr lang="ko-KR" altLang="en-US" dirty="0"/>
              <a:t> </a:t>
            </a:r>
            <a:r>
              <a:rPr lang="ko-KR" altLang="en-US" dirty="0" err="1"/>
              <a:t>development</a:t>
            </a:r>
            <a:r>
              <a:rPr lang="ko-KR" altLang="en-US" dirty="0"/>
              <a:t> </a:t>
            </a:r>
            <a:r>
              <a:rPr lang="ko-KR" altLang="en-US" dirty="0" err="1"/>
              <a:t>to</a:t>
            </a:r>
            <a:r>
              <a:rPr lang="ko-KR" altLang="en-US" dirty="0"/>
              <a:t> </a:t>
            </a:r>
            <a:r>
              <a:rPr lang="ko-KR" altLang="en-US" dirty="0" err="1"/>
              <a:t>reinvent</a:t>
            </a:r>
            <a:r>
              <a:rPr lang="ko-KR" altLang="en-US" dirty="0"/>
              <a:t> </a:t>
            </a:r>
            <a:r>
              <a:rPr lang="ko-KR" altLang="en-US" dirty="0" err="1"/>
              <a:t>ourselves</a:t>
            </a:r>
            <a:r>
              <a:rPr lang="ko-KR" altLang="en-US" dirty="0"/>
              <a:t> </a:t>
            </a:r>
            <a:r>
              <a:rPr lang="ko-KR" altLang="en-US" dirty="0" err="1"/>
              <a:t>as</a:t>
            </a:r>
            <a:r>
              <a:rPr lang="ko-KR" altLang="en-US" dirty="0"/>
              <a:t> </a:t>
            </a:r>
            <a:r>
              <a:rPr lang="ko-KR" altLang="en-US" dirty="0" err="1"/>
              <a:t>the</a:t>
            </a:r>
            <a:r>
              <a:rPr lang="ko-KR" altLang="en-US" dirty="0"/>
              <a:t> </a:t>
            </a:r>
            <a:r>
              <a:rPr lang="ko-KR" altLang="en-US" dirty="0" err="1"/>
              <a:t>beacon</a:t>
            </a:r>
            <a:r>
              <a:rPr lang="ko-KR" altLang="en-US" dirty="0"/>
              <a:t> of </a:t>
            </a:r>
            <a:r>
              <a:rPr lang="ko-KR" altLang="en-US" dirty="0" err="1"/>
              <a:t>innovation</a:t>
            </a:r>
            <a:r>
              <a:rPr lang="ko-KR" altLang="en-US" dirty="0"/>
              <a:t> and </a:t>
            </a:r>
            <a:r>
              <a:rPr lang="ko-KR" altLang="en-US" dirty="0" err="1"/>
              <a:t>invention</a:t>
            </a:r>
            <a:r>
              <a:rPr lang="ko-KR" altLang="en-US" dirty="0"/>
              <a:t>. </a:t>
            </a:r>
          </a:p>
          <a:p>
            <a:r>
              <a:rPr lang="ko-KR" altLang="en-US" dirty="0" err="1"/>
              <a:t>We</a:t>
            </a:r>
            <a:r>
              <a:rPr lang="ko-KR" altLang="en-US" dirty="0"/>
              <a:t> </a:t>
            </a:r>
            <a:r>
              <a:rPr lang="ko-KR" altLang="en-US" dirty="0" err="1"/>
              <a:t>launched</a:t>
            </a:r>
            <a:r>
              <a:rPr lang="ko-KR" altLang="en-US" dirty="0"/>
              <a:t> </a:t>
            </a:r>
            <a:r>
              <a:rPr lang="ko-KR" altLang="en-US" dirty="0" err="1"/>
              <a:t>outdoor</a:t>
            </a:r>
            <a:r>
              <a:rPr lang="ko-KR" altLang="en-US" dirty="0"/>
              <a:t> </a:t>
            </a:r>
            <a:r>
              <a:rPr lang="ko-KR" altLang="en-US" dirty="0" err="1"/>
              <a:t>lamps</a:t>
            </a:r>
            <a:r>
              <a:rPr lang="ko-KR" altLang="en-US" dirty="0"/>
              <a:t>, </a:t>
            </a:r>
            <a:r>
              <a:rPr lang="ko-KR" altLang="en-US" dirty="0" err="1"/>
              <a:t>a</a:t>
            </a:r>
            <a:r>
              <a:rPr lang="ko-KR" altLang="en-US" dirty="0"/>
              <a:t> </a:t>
            </a:r>
            <a:r>
              <a:rPr lang="ko-KR" altLang="en-US" dirty="0" err="1"/>
              <a:t>product</a:t>
            </a:r>
            <a:r>
              <a:rPr lang="ko-KR" altLang="en-US" dirty="0"/>
              <a:t> </a:t>
            </a:r>
            <a:r>
              <a:rPr lang="ko-KR" altLang="en-US" dirty="0" err="1"/>
              <a:t>named</a:t>
            </a:r>
            <a:r>
              <a:rPr lang="ko-KR" altLang="en-US" dirty="0"/>
              <a:t> ‘</a:t>
            </a:r>
            <a:r>
              <a:rPr lang="ko-KR" altLang="en-US" dirty="0" err="1"/>
              <a:t>O-lamp</a:t>
            </a:r>
            <a:r>
              <a:rPr lang="ko-KR" altLang="en-US" dirty="0"/>
              <a:t>’ </a:t>
            </a:r>
            <a:r>
              <a:rPr lang="ko-KR" altLang="en-US" dirty="0" err="1"/>
              <a:t>in</a:t>
            </a:r>
            <a:r>
              <a:rPr lang="ko-KR" altLang="en-US" dirty="0"/>
              <a:t>  2016. The </a:t>
            </a:r>
            <a:r>
              <a:rPr lang="ko-KR" altLang="en-US" dirty="0" err="1"/>
              <a:t>lamp</a:t>
            </a:r>
            <a:r>
              <a:rPr lang="ko-KR" altLang="en-US" dirty="0"/>
              <a:t>  </a:t>
            </a:r>
            <a:r>
              <a:rPr lang="ko-KR" altLang="en-US" dirty="0" err="1"/>
              <a:t>has</a:t>
            </a:r>
            <a:r>
              <a:rPr lang="ko-KR" altLang="en-US" dirty="0"/>
              <a:t> </a:t>
            </a:r>
            <a:r>
              <a:rPr lang="ko-KR" altLang="en-US" dirty="0" err="1"/>
              <a:t>been</a:t>
            </a:r>
            <a:r>
              <a:rPr lang="ko-KR" altLang="en-US" dirty="0"/>
              <a:t> </a:t>
            </a:r>
            <a:r>
              <a:rPr lang="ko-KR" altLang="en-US" dirty="0" err="1"/>
              <a:t>popular</a:t>
            </a:r>
            <a:r>
              <a:rPr lang="ko-KR" altLang="en-US" dirty="0"/>
              <a:t> </a:t>
            </a:r>
            <a:r>
              <a:rPr lang="ko-KR" altLang="en-US" dirty="0" err="1"/>
              <a:t>among</a:t>
            </a:r>
            <a:r>
              <a:rPr lang="ko-KR" altLang="en-US" dirty="0"/>
              <a:t> </a:t>
            </a:r>
            <a:r>
              <a:rPr lang="ko-KR" altLang="en-US" dirty="0" err="1"/>
              <a:t>outdoor-loving</a:t>
            </a:r>
            <a:r>
              <a:rPr lang="ko-KR" altLang="en-US" dirty="0"/>
              <a:t> </a:t>
            </a:r>
            <a:r>
              <a:rPr lang="ko-KR" altLang="en-US" dirty="0" err="1"/>
              <a:t>fans</a:t>
            </a:r>
            <a:r>
              <a:rPr lang="ko-KR" altLang="en-US" dirty="0"/>
              <a:t>.</a:t>
            </a:r>
          </a:p>
          <a:p>
            <a:endParaRPr lang="ko-KR" altLang="en-US" dirty="0"/>
          </a:p>
          <a:p>
            <a:r>
              <a:rPr lang="ko-KR" altLang="en-US" dirty="0" err="1"/>
              <a:t>On</a:t>
            </a:r>
            <a:r>
              <a:rPr lang="ko-KR" altLang="en-US" dirty="0"/>
              <a:t> </a:t>
            </a:r>
            <a:r>
              <a:rPr lang="ko-KR" altLang="en-US" dirty="0" err="1"/>
              <a:t>top</a:t>
            </a:r>
            <a:r>
              <a:rPr lang="ko-KR" altLang="en-US" dirty="0"/>
              <a:t> of </a:t>
            </a:r>
            <a:r>
              <a:rPr lang="ko-KR" altLang="en-US" dirty="0" err="1"/>
              <a:t>the</a:t>
            </a:r>
            <a:r>
              <a:rPr lang="ko-KR" altLang="en-US" dirty="0"/>
              <a:t> </a:t>
            </a:r>
            <a:r>
              <a:rPr lang="ko-KR" altLang="en-US" dirty="0" err="1"/>
              <a:t>popularity</a:t>
            </a:r>
            <a:r>
              <a:rPr lang="ko-KR" altLang="en-US" dirty="0"/>
              <a:t>, </a:t>
            </a:r>
            <a:r>
              <a:rPr lang="ko-KR" altLang="en-US" dirty="0" err="1"/>
              <a:t>we</a:t>
            </a:r>
            <a:r>
              <a:rPr lang="ko-KR" altLang="en-US" dirty="0"/>
              <a:t> </a:t>
            </a:r>
            <a:r>
              <a:rPr lang="ko-KR" altLang="en-US" dirty="0" err="1"/>
              <a:t>finally</a:t>
            </a:r>
            <a:r>
              <a:rPr lang="ko-KR" altLang="en-US" dirty="0"/>
              <a:t> </a:t>
            </a:r>
            <a:r>
              <a:rPr lang="ko-KR" altLang="en-US" dirty="0" err="1"/>
              <a:t>found</a:t>
            </a:r>
            <a:r>
              <a:rPr lang="ko-KR" altLang="en-US" dirty="0"/>
              <a:t> </a:t>
            </a:r>
            <a:r>
              <a:rPr lang="ko-KR" altLang="en-US" dirty="0" err="1"/>
              <a:t>our</a:t>
            </a:r>
            <a:r>
              <a:rPr lang="ko-KR" altLang="en-US" dirty="0"/>
              <a:t> </a:t>
            </a:r>
            <a:r>
              <a:rPr lang="ko-KR" altLang="en-US" dirty="0" err="1"/>
              <a:t>niche</a:t>
            </a:r>
            <a:r>
              <a:rPr lang="ko-KR" altLang="en-US" dirty="0"/>
              <a:t> </a:t>
            </a:r>
            <a:r>
              <a:rPr lang="ko-KR" altLang="en-US" dirty="0" err="1"/>
              <a:t>market</a:t>
            </a:r>
            <a:r>
              <a:rPr lang="ko-KR" altLang="en-US" dirty="0"/>
              <a:t> </a:t>
            </a:r>
            <a:r>
              <a:rPr lang="ko-KR" altLang="en-US" dirty="0" err="1"/>
              <a:t>in</a:t>
            </a:r>
            <a:r>
              <a:rPr lang="ko-KR" altLang="en-US" dirty="0"/>
              <a:t> </a:t>
            </a:r>
            <a:r>
              <a:rPr lang="ko-KR" altLang="en-US" dirty="0" err="1"/>
              <a:t>the</a:t>
            </a:r>
            <a:r>
              <a:rPr lang="ko-KR" altLang="en-US" dirty="0"/>
              <a:t> </a:t>
            </a:r>
            <a:r>
              <a:rPr lang="ko-KR" altLang="en-US" dirty="0" err="1"/>
              <a:t>area</a:t>
            </a:r>
            <a:r>
              <a:rPr lang="ko-KR" altLang="en-US" dirty="0"/>
              <a:t> of </a:t>
            </a:r>
            <a:r>
              <a:rPr lang="ko-KR" altLang="en-US" dirty="0" err="1"/>
              <a:t>cultural</a:t>
            </a:r>
            <a:r>
              <a:rPr lang="ko-KR" altLang="en-US" dirty="0"/>
              <a:t> </a:t>
            </a:r>
            <a:r>
              <a:rPr lang="ko-KR" altLang="en-US" dirty="0" err="1"/>
              <a:t>heritage</a:t>
            </a:r>
            <a:r>
              <a:rPr lang="ko-KR" altLang="en-US" dirty="0"/>
              <a:t> </a:t>
            </a:r>
            <a:r>
              <a:rPr lang="ko-KR" altLang="en-US" dirty="0" err="1"/>
              <a:t>preservation</a:t>
            </a:r>
            <a:r>
              <a:rPr lang="ko-KR" altLang="en-US" dirty="0"/>
              <a:t> </a:t>
            </a:r>
            <a:r>
              <a:rPr lang="ko-KR" altLang="en-US" dirty="0" err="1"/>
              <a:t>by</a:t>
            </a:r>
            <a:r>
              <a:rPr lang="ko-KR" altLang="en-US" dirty="0"/>
              <a:t> </a:t>
            </a:r>
            <a:r>
              <a:rPr lang="ko-KR" altLang="en-US" dirty="0" err="1"/>
              <a:t>launching</a:t>
            </a:r>
            <a:r>
              <a:rPr lang="ko-KR" altLang="en-US" dirty="0"/>
              <a:t> </a:t>
            </a:r>
            <a:r>
              <a:rPr lang="ko-KR" altLang="en-US" dirty="0" err="1"/>
              <a:t>our</a:t>
            </a:r>
            <a:r>
              <a:rPr lang="ko-KR" altLang="en-US" dirty="0"/>
              <a:t> </a:t>
            </a:r>
            <a:r>
              <a:rPr lang="ko-KR" altLang="en-US" dirty="0" err="1"/>
              <a:t>proud</a:t>
            </a:r>
            <a:r>
              <a:rPr lang="ko-KR" altLang="en-US" dirty="0"/>
              <a:t> </a:t>
            </a:r>
            <a:r>
              <a:rPr lang="ko-KR" altLang="en-US" dirty="0" err="1"/>
              <a:t>flagship</a:t>
            </a:r>
            <a:r>
              <a:rPr lang="ko-KR" altLang="en-US" dirty="0"/>
              <a:t> of </a:t>
            </a:r>
            <a:r>
              <a:rPr lang="ko-KR" altLang="en-US" dirty="0" err="1"/>
              <a:t>Monitoring</a:t>
            </a:r>
            <a:r>
              <a:rPr lang="ko-KR" altLang="en-US" dirty="0"/>
              <a:t> System </a:t>
            </a:r>
            <a:r>
              <a:rPr lang="ko-KR" altLang="en-US" dirty="0" err="1"/>
              <a:t>first</a:t>
            </a:r>
            <a:r>
              <a:rPr lang="ko-KR" altLang="en-US" dirty="0"/>
              <a:t> </a:t>
            </a:r>
            <a:r>
              <a:rPr lang="ko-KR" altLang="en-US" dirty="0" err="1"/>
              <a:t>in</a:t>
            </a:r>
            <a:r>
              <a:rPr lang="ko-KR" altLang="en-US" dirty="0"/>
              <a:t> </a:t>
            </a:r>
            <a:r>
              <a:rPr lang="ko-KR" altLang="en-US" dirty="0" err="1"/>
              <a:t>our</a:t>
            </a:r>
            <a:r>
              <a:rPr lang="ko-KR" altLang="en-US" dirty="0"/>
              <a:t> </a:t>
            </a:r>
            <a:r>
              <a:rPr lang="ko-KR" altLang="en-US" dirty="0" err="1"/>
              <a:t>province</a:t>
            </a:r>
            <a:r>
              <a:rPr lang="ko-KR" altLang="en-US" dirty="0"/>
              <a:t> and </a:t>
            </a:r>
            <a:r>
              <a:rPr lang="ko-KR" altLang="en-US" dirty="0" err="1"/>
              <a:t>by</a:t>
            </a:r>
            <a:r>
              <a:rPr lang="ko-KR" altLang="en-US" dirty="0"/>
              <a:t> </a:t>
            </a:r>
            <a:r>
              <a:rPr lang="ko-KR" altLang="en-US" dirty="0" err="1"/>
              <a:t>expanding</a:t>
            </a:r>
            <a:r>
              <a:rPr lang="ko-KR" altLang="en-US" dirty="0"/>
              <a:t> </a:t>
            </a:r>
            <a:r>
              <a:rPr lang="ko-KR" altLang="en-US" dirty="0" err="1"/>
              <a:t>its</a:t>
            </a:r>
            <a:r>
              <a:rPr lang="ko-KR" altLang="en-US" dirty="0"/>
              <a:t> </a:t>
            </a:r>
            <a:r>
              <a:rPr lang="ko-KR" altLang="en-US" dirty="0" err="1"/>
              <a:t>market</a:t>
            </a:r>
            <a:r>
              <a:rPr lang="ko-KR" altLang="en-US" dirty="0"/>
              <a:t> </a:t>
            </a:r>
            <a:r>
              <a:rPr lang="ko-KR" altLang="en-US" dirty="0" err="1"/>
              <a:t>across</a:t>
            </a:r>
            <a:r>
              <a:rPr lang="ko-KR" altLang="en-US" dirty="0"/>
              <a:t> </a:t>
            </a:r>
            <a:r>
              <a:rPr lang="ko-KR" altLang="en-US" dirty="0" err="1"/>
              <a:t>the</a:t>
            </a:r>
            <a:r>
              <a:rPr lang="ko-KR" altLang="en-US" dirty="0"/>
              <a:t> </a:t>
            </a:r>
            <a:r>
              <a:rPr lang="ko-KR" altLang="en-US" dirty="0" err="1"/>
              <a:t>country</a:t>
            </a:r>
            <a:r>
              <a:rPr lang="ko-KR" altLang="en-US" dirty="0"/>
              <a:t>.</a:t>
            </a:r>
          </a:p>
          <a:p>
            <a:r>
              <a:rPr lang="ko-KR" altLang="en-US" dirty="0"/>
              <a:t>With </a:t>
            </a:r>
            <a:r>
              <a:rPr lang="ko-KR" altLang="en-US" dirty="0" err="1"/>
              <a:t>all</a:t>
            </a:r>
            <a:r>
              <a:rPr lang="ko-KR" altLang="en-US" dirty="0"/>
              <a:t> </a:t>
            </a:r>
            <a:r>
              <a:rPr lang="ko-KR" altLang="en-US" dirty="0" err="1"/>
              <a:t>the</a:t>
            </a:r>
            <a:r>
              <a:rPr lang="ko-KR" altLang="en-US" dirty="0"/>
              <a:t> </a:t>
            </a:r>
            <a:r>
              <a:rPr lang="ko-KR" altLang="en-US" dirty="0" err="1"/>
              <a:t>discipline</a:t>
            </a:r>
            <a:r>
              <a:rPr lang="ko-KR" altLang="en-US" dirty="0"/>
              <a:t> </a:t>
            </a:r>
            <a:r>
              <a:rPr lang="ko-KR" altLang="en-US" dirty="0" err="1"/>
              <a:t>under</a:t>
            </a:r>
            <a:r>
              <a:rPr lang="ko-KR" altLang="en-US" dirty="0"/>
              <a:t> </a:t>
            </a:r>
            <a:r>
              <a:rPr lang="ko-KR" altLang="en-US" dirty="0" err="1"/>
              <a:t>one</a:t>
            </a:r>
            <a:r>
              <a:rPr lang="ko-KR" altLang="en-US" dirty="0"/>
              <a:t> </a:t>
            </a:r>
            <a:r>
              <a:rPr lang="ko-KR" altLang="en-US" dirty="0" err="1"/>
              <a:t>roof</a:t>
            </a:r>
            <a:r>
              <a:rPr lang="ko-KR" altLang="en-US" dirty="0"/>
              <a:t>, </a:t>
            </a:r>
            <a:r>
              <a:rPr lang="ko-KR" altLang="en-US" dirty="0" err="1"/>
              <a:t>we</a:t>
            </a:r>
            <a:r>
              <a:rPr lang="ko-KR" altLang="en-US" dirty="0"/>
              <a:t> </a:t>
            </a:r>
            <a:r>
              <a:rPr lang="ko-KR" altLang="en-US" dirty="0" err="1"/>
              <a:t>are</a:t>
            </a:r>
            <a:r>
              <a:rPr lang="ko-KR" altLang="en-US" dirty="0"/>
              <a:t> </a:t>
            </a:r>
            <a:r>
              <a:rPr lang="ko-KR" altLang="en-US" dirty="0" err="1"/>
              <a:t>prepared</a:t>
            </a:r>
            <a:r>
              <a:rPr lang="ko-KR" altLang="en-US" dirty="0"/>
              <a:t> </a:t>
            </a:r>
            <a:r>
              <a:rPr lang="ko-KR" altLang="en-US" dirty="0" err="1"/>
              <a:t>to</a:t>
            </a:r>
            <a:r>
              <a:rPr lang="ko-KR" altLang="en-US" dirty="0"/>
              <a:t> </a:t>
            </a:r>
            <a:r>
              <a:rPr lang="ko-KR" altLang="en-US" dirty="0" err="1"/>
              <a:t>meet</a:t>
            </a:r>
            <a:r>
              <a:rPr lang="ko-KR" altLang="en-US" dirty="0"/>
              <a:t> </a:t>
            </a:r>
            <a:r>
              <a:rPr lang="ko-KR" altLang="en-US" dirty="0" err="1"/>
              <a:t>the</a:t>
            </a:r>
            <a:r>
              <a:rPr lang="ko-KR" altLang="en-US" dirty="0"/>
              <a:t> </a:t>
            </a:r>
            <a:r>
              <a:rPr lang="ko-KR" altLang="en-US" dirty="0" err="1"/>
              <a:t>challenges</a:t>
            </a:r>
            <a:r>
              <a:rPr lang="ko-KR" altLang="en-US" dirty="0"/>
              <a:t> of </a:t>
            </a:r>
            <a:r>
              <a:rPr lang="ko-KR" altLang="en-US" dirty="0" err="1"/>
              <a:t>IoT</a:t>
            </a:r>
            <a:r>
              <a:rPr lang="ko-KR" altLang="en-US" dirty="0"/>
              <a:t> </a:t>
            </a:r>
            <a:r>
              <a:rPr lang="ko-KR" altLang="en-US" dirty="0" err="1"/>
              <a:t>devices</a:t>
            </a:r>
            <a:r>
              <a:rPr lang="ko-KR" altLang="en-US" dirty="0"/>
              <a:t> </a:t>
            </a:r>
            <a:r>
              <a:rPr lang="ko-KR" altLang="en-US" dirty="0" err="1"/>
              <a:t>from</a:t>
            </a:r>
            <a:r>
              <a:rPr lang="ko-KR" altLang="en-US" dirty="0"/>
              <a:t> </a:t>
            </a:r>
            <a:r>
              <a:rPr lang="ko-KR" altLang="en-US" dirty="0" err="1"/>
              <a:t>concept</a:t>
            </a:r>
            <a:r>
              <a:rPr lang="ko-KR" altLang="en-US" dirty="0"/>
              <a:t>, </a:t>
            </a:r>
            <a:r>
              <a:rPr lang="ko-KR" altLang="en-US" dirty="0" err="1"/>
              <a:t>through</a:t>
            </a:r>
            <a:r>
              <a:rPr lang="ko-KR" altLang="en-US" dirty="0"/>
              <a:t> </a:t>
            </a:r>
            <a:r>
              <a:rPr lang="ko-KR" altLang="en-US" dirty="0" err="1"/>
              <a:t>certification</a:t>
            </a:r>
            <a:r>
              <a:rPr lang="ko-KR" altLang="en-US" dirty="0"/>
              <a:t> and </a:t>
            </a:r>
            <a:r>
              <a:rPr lang="ko-KR" altLang="en-US" dirty="0" err="1"/>
              <a:t>into</a:t>
            </a:r>
            <a:r>
              <a:rPr lang="ko-KR" altLang="en-US" dirty="0"/>
              <a:t> </a:t>
            </a:r>
            <a:r>
              <a:rPr lang="ko-KR" altLang="en-US" dirty="0" err="1"/>
              <a:t>mass</a:t>
            </a:r>
            <a:r>
              <a:rPr lang="ko-KR" altLang="en-US" dirty="0"/>
              <a:t> </a:t>
            </a:r>
            <a:r>
              <a:rPr lang="ko-KR" altLang="en-US" dirty="0" err="1"/>
              <a:t>production</a:t>
            </a:r>
            <a:r>
              <a:rPr lang="ko-KR" altLang="en-US" dirty="0"/>
              <a:t> and </a:t>
            </a:r>
            <a:r>
              <a:rPr lang="ko-KR" altLang="en-US" dirty="0" err="1"/>
              <a:t>installation</a:t>
            </a:r>
            <a:r>
              <a:rPr lang="ko-KR" altLang="en-US" dirty="0"/>
              <a:t>.</a:t>
            </a:r>
          </a:p>
          <a:p>
            <a:r>
              <a:rPr lang="ko-KR" altLang="en-US" dirty="0" err="1"/>
              <a:t>If</a:t>
            </a:r>
            <a:r>
              <a:rPr lang="ko-KR" altLang="en-US" dirty="0"/>
              <a:t> </a:t>
            </a:r>
            <a:r>
              <a:rPr lang="ko-KR" altLang="en-US" dirty="0" err="1"/>
              <a:t>your</a:t>
            </a:r>
            <a:r>
              <a:rPr lang="ko-KR" altLang="en-US" dirty="0"/>
              <a:t> </a:t>
            </a:r>
            <a:r>
              <a:rPr lang="ko-KR" altLang="en-US" dirty="0" err="1"/>
              <a:t>imagination</a:t>
            </a:r>
            <a:r>
              <a:rPr lang="ko-KR" altLang="en-US" dirty="0"/>
              <a:t> </a:t>
            </a:r>
            <a:r>
              <a:rPr lang="ko-KR" altLang="en-US" dirty="0" err="1"/>
              <a:t>for</a:t>
            </a:r>
            <a:r>
              <a:rPr lang="ko-KR" altLang="en-US" dirty="0"/>
              <a:t> </a:t>
            </a:r>
            <a:r>
              <a:rPr lang="ko-KR" altLang="en-US" dirty="0" err="1"/>
              <a:t>the</a:t>
            </a:r>
            <a:r>
              <a:rPr lang="ko-KR" altLang="en-US" dirty="0"/>
              <a:t> </a:t>
            </a:r>
            <a:r>
              <a:rPr lang="ko-KR" altLang="en-US" dirty="0" err="1"/>
              <a:t>future</a:t>
            </a:r>
            <a:r>
              <a:rPr lang="ko-KR" altLang="en-US" dirty="0"/>
              <a:t> of </a:t>
            </a:r>
            <a:r>
              <a:rPr lang="ko-KR" altLang="en-US" dirty="0" err="1"/>
              <a:t>IoT</a:t>
            </a:r>
            <a:r>
              <a:rPr lang="ko-KR" altLang="en-US" dirty="0"/>
              <a:t> </a:t>
            </a:r>
            <a:r>
              <a:rPr lang="ko-KR" altLang="en-US" dirty="0" err="1"/>
              <a:t>technology</a:t>
            </a:r>
            <a:r>
              <a:rPr lang="ko-KR" altLang="en-US" dirty="0"/>
              <a:t> </a:t>
            </a:r>
            <a:r>
              <a:rPr lang="ko-KR" altLang="en-US" dirty="0" err="1"/>
              <a:t>is</a:t>
            </a:r>
            <a:r>
              <a:rPr lang="ko-KR" altLang="en-US" dirty="0"/>
              <a:t> </a:t>
            </a:r>
            <a:r>
              <a:rPr lang="ko-KR" altLang="en-US" dirty="0" err="1"/>
              <a:t>the</a:t>
            </a:r>
            <a:r>
              <a:rPr lang="ko-KR" altLang="en-US" dirty="0"/>
              <a:t> </a:t>
            </a:r>
            <a:r>
              <a:rPr lang="ko-KR" altLang="en-US" dirty="0" err="1"/>
              <a:t>same</a:t>
            </a:r>
            <a:r>
              <a:rPr lang="ko-KR" altLang="en-US" dirty="0"/>
              <a:t> </a:t>
            </a:r>
            <a:r>
              <a:rPr lang="ko-KR" altLang="en-US" dirty="0" err="1"/>
              <a:t>as</a:t>
            </a:r>
            <a:r>
              <a:rPr lang="ko-KR" altLang="en-US" dirty="0"/>
              <a:t> of </a:t>
            </a:r>
            <a:r>
              <a:rPr lang="ko-KR" altLang="en-US" dirty="0" err="1"/>
              <a:t>us</a:t>
            </a:r>
            <a:r>
              <a:rPr lang="ko-KR" altLang="en-US" dirty="0"/>
              <a:t>, </a:t>
            </a:r>
            <a:r>
              <a:rPr lang="ko-KR" altLang="en-US" dirty="0" err="1"/>
              <a:t>please</a:t>
            </a:r>
            <a:r>
              <a:rPr lang="ko-KR" altLang="en-US" dirty="0"/>
              <a:t> </a:t>
            </a:r>
            <a:r>
              <a:rPr lang="ko-KR" altLang="en-US" dirty="0" err="1"/>
              <a:t>join</a:t>
            </a:r>
            <a:r>
              <a:rPr lang="ko-KR" altLang="en-US" dirty="0"/>
              <a:t> </a:t>
            </a:r>
            <a:r>
              <a:rPr lang="ko-KR" altLang="en-US" dirty="0" err="1"/>
              <a:t>us</a:t>
            </a:r>
            <a:r>
              <a:rPr lang="ko-KR" altLang="en-US" dirty="0"/>
              <a:t> and </a:t>
            </a:r>
            <a:r>
              <a:rPr lang="ko-KR" altLang="en-US" dirty="0" err="1"/>
              <a:t>we</a:t>
            </a:r>
            <a:r>
              <a:rPr lang="ko-KR" altLang="en-US" dirty="0"/>
              <a:t> </a:t>
            </a:r>
            <a:r>
              <a:rPr lang="ko-KR" altLang="en-US" dirty="0" err="1"/>
              <a:t>can</a:t>
            </a:r>
            <a:r>
              <a:rPr lang="ko-KR" altLang="en-US" dirty="0"/>
              <a:t> </a:t>
            </a:r>
            <a:r>
              <a:rPr lang="ko-KR" altLang="en-US" dirty="0" err="1"/>
              <a:t>go</a:t>
            </a:r>
            <a:r>
              <a:rPr lang="ko-KR" altLang="en-US" dirty="0"/>
              <a:t> </a:t>
            </a:r>
            <a:r>
              <a:rPr lang="ko-KR" altLang="en-US" dirty="0" err="1"/>
              <a:t>far</a:t>
            </a:r>
            <a:r>
              <a:rPr lang="ko-KR" altLang="en-US" dirty="0"/>
              <a:t> </a:t>
            </a:r>
            <a:r>
              <a:rPr lang="ko-KR" altLang="en-US" dirty="0" err="1"/>
              <a:t>together</a:t>
            </a:r>
            <a:r>
              <a:rPr lang="ko-KR" altLang="en-US" dirty="0"/>
              <a:t>.</a:t>
            </a:r>
          </a:p>
        </p:txBody>
      </p:sp>
      <p:pic>
        <p:nvPicPr>
          <p:cNvPr id="5" name="그림 4">
            <a:extLst>
              <a:ext uri="{FF2B5EF4-FFF2-40B4-BE49-F238E27FC236}">
                <a16:creationId xmlns:a16="http://schemas.microsoft.com/office/drawing/2014/main" id="{B20D958C-3077-4BF7-8729-B8778D9C8774}"/>
              </a:ext>
            </a:extLst>
          </p:cNvPr>
          <p:cNvPicPr>
            <a:picLocks noChangeAspect="1"/>
          </p:cNvPicPr>
          <p:nvPr/>
        </p:nvPicPr>
        <p:blipFill>
          <a:blip r:embed="rId3"/>
          <a:stretch>
            <a:fillRect/>
          </a:stretch>
        </p:blipFill>
        <p:spPr>
          <a:xfrm>
            <a:off x="8847838" y="457200"/>
            <a:ext cx="2918713" cy="2057578"/>
          </a:xfrm>
          <a:prstGeom prst="rect">
            <a:avLst/>
          </a:prstGeom>
        </p:spPr>
      </p:pic>
    </p:spTree>
    <p:extLst>
      <p:ext uri="{BB962C8B-B14F-4D97-AF65-F5344CB8AC3E}">
        <p14:creationId xmlns:p14="http://schemas.microsoft.com/office/powerpoint/2010/main" val="15027072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1477</Words>
  <Application>Microsoft Office PowerPoint</Application>
  <PresentationFormat>와이드스크린</PresentationFormat>
  <Paragraphs>188</Paragraphs>
  <Slides>24</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24</vt:i4>
      </vt:variant>
    </vt:vector>
  </HeadingPairs>
  <TitlesOfParts>
    <vt:vector size="28" baseType="lpstr">
      <vt:lpstr>맑은 고딕</vt:lpstr>
      <vt:lpstr>맑은 고딕</vt:lpstr>
      <vt:lpstr>Arial</vt:lpstr>
      <vt:lpstr>Office 테마</vt:lpstr>
      <vt:lpstr>New Home&amp;page</vt:lpstr>
      <vt:lpstr>Landing page</vt:lpstr>
      <vt:lpstr>Banner Box</vt:lpstr>
      <vt:lpstr>Slide transition</vt:lpstr>
      <vt:lpstr>#1 Deep Learning</vt:lpstr>
      <vt:lpstr>IoT Monitoring App</vt:lpstr>
      <vt:lpstr>Sensors</vt:lpstr>
      <vt:lpstr>Termite Detection</vt:lpstr>
      <vt:lpstr>Solution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Home&amp;page</dc:title>
  <dc:creator>You Madison</dc:creator>
  <cp:lastModifiedBy>You Madison</cp:lastModifiedBy>
  <cp:revision>93</cp:revision>
  <dcterms:created xsi:type="dcterms:W3CDTF">2020-03-31T01:07:43Z</dcterms:created>
  <dcterms:modified xsi:type="dcterms:W3CDTF">2020-04-08T01:32:31Z</dcterms:modified>
</cp:coreProperties>
</file>